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4" r:id="rId18"/>
    <p:sldId id="270" r:id="rId19"/>
    <p:sldId id="271" r:id="rId20"/>
    <p:sldId id="272" r:id="rId21"/>
  </p:sldIdLst>
  <p:sldSz cx="9144000" cy="5143500" type="screen16x9"/>
  <p:notesSz cx="6858000" cy="9144000"/>
  <p:embeddedFontLst>
    <p:embeddedFont>
      <p:font typeface="Montserrat" charset="-52"/>
      <p:regular r:id="rId23"/>
      <p:bold r:id="rId24"/>
      <p:italic r:id="rId25"/>
      <p:boldItalic r:id="rId26"/>
    </p:embeddedFont>
    <p:embeddedFont>
      <p:font typeface="Montserrat Medium" charset="-52"/>
      <p:regular r:id="rId27"/>
      <p:bold r:id="rId28"/>
      <p:italic r:id="rId29"/>
      <p:boldItalic r:id="rId30"/>
    </p:embeddedFont>
    <p:embeddedFont>
      <p:font typeface="Montserrat SemiBold" charset="-52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49" d="100"/>
          <a:sy n="149" d="100"/>
        </p:scale>
        <p:origin x="-438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69260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grp365.org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grp365.org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grp365.org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grp365.org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grp365.org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grp365.org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grp365.org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grp365.org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grp365.org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c96a7847c5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2c96a7847c5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Добрый день! В режиме докладчика будут инструкции к заполнению данной таблице. Помните, что данная презентация будет демонстрироваться для инвесторов и должна иллюстрировать информацию, которая полезна инвестору.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С целью сохранения исходных данных в данном шаблоне рекомендуется добавлять ее к себе на диск или скачивать на локальный диск компьютера. Для того чтобы добавить презентацию к себе на диск требуется перейти в “файл” - “создать копию” - выбрать название презентации и место сохранения на диске  - нажать “скопировать” 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96a7847c5_2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g2c96a7847c5_2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Свободные земельные участки и инвестиционные площадки.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1 слайд = 1 свободная инвестиционная площадка/участок.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“Предполагаемое направление использования участка” - прописать предполагаемое направление, например транспортно-логистические комплексы, транспортно-логистические терминалы, склады, туризм, сельское хозяйство и т.д.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“Доступность” - Прописать сколько км от инвестиционной площадки до Улан-Удэ, до центра района, до ж/д путей (если применимо), до автодороги регионального/федерального значения и т.д.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 верхнем правом углу обозначения для расстановки на карте точек присоединения (электричество, водоснабжение, теплоснабжение, водоотведение)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“Тарифы” - указывается стоимость действующая на дату заполнения данного файла.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 “Условных обозначениях” - обязательное указание расстояние от инвестиционной площадки до точки тех. присоединения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Фото площадки можно использовать с публичной кадастровой карты с подключением слоя “Спутник яндекс” </a:t>
            </a:r>
            <a:r>
              <a:rPr lang="ru" u="sng">
                <a:solidFill>
                  <a:schemeClr val="hlink"/>
                </a:solidFill>
                <a:hlinkClick r:id="rId3"/>
              </a:rPr>
              <a:t>https://egrp365.org/</a:t>
            </a: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c96a7847c5_2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2" name="Google Shape;592;g2c96a7847c5_2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Свободные земельные участки и инвестиционные площадки.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1 слайд = 1 свободная инвестиционная площадка/участок.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“Предполагаемое направление использования участка” - прописать предполагаемое направление, например транспортно-логистические комплексы, транспортно-логистические терминалы, склады, туризм, сельское хозяйство и т.д.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“Доступность” - Прописать сколько км от инвестиционной площадки до Улан-Удэ, до центра района, до ж/д путей (если применимо), до автодороги регионального/федерального значения и т.д.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 верхнем правом углу обозначения для расстановки на карте точек присоединения (электричество, водоснабжение, теплоснабжение, водоотведение)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“Тарифы” - указывается стоимость действующая на дату заполнения данного файла.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 “Условных обозначениях” - обязательное указание расстояние от инвестиционной площадки до точки тех. присоединения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Фото площадки можно использовать с публичной кадастровой карты с подключением слоя “Спутник яндекс” </a:t>
            </a:r>
            <a:r>
              <a:rPr lang="ru" u="sng">
                <a:solidFill>
                  <a:schemeClr val="hlink"/>
                </a:solidFill>
                <a:hlinkClick r:id="rId3"/>
              </a:rPr>
              <a:t>https://egrp365.org/</a:t>
            </a: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c96a7847c5_2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3" name="Google Shape;673;g2c96a7847c5_2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Свободные земельные участки и инвестиционные площадки.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1 слайд = 1 свободная инвестиционная площадка/участок.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“Предполагаемое направление использования участка” - прописать предполагаемое направление, например транспортно-логистические комплексы, транспортно-логистические терминалы, склады, туризм, сельское хозяйство и т.д.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“Доступность” - Прописать сколько км от инвестиционной площадки до Улан-Удэ, до центра района, до ж/д путей (если применимо), до автодороги регионального/федерального значения и т.д.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 верхнем правом углу обозначения для расстановки на карте точек присоединения (электричество, водоснабжение, теплоснабжение, водоотведение)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“Тарифы” - указывается стоимость действующая на дату заполнения данного файла.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 “Условных обозначениях” - обязательное указание расстояние от инвестиционной площадки до точки тех. присоединения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Фото площадки можно использовать с публичной кадастровой карты с подключением слоя “Спутник яндекс” </a:t>
            </a:r>
            <a:r>
              <a:rPr lang="ru" u="sng">
                <a:solidFill>
                  <a:schemeClr val="hlink"/>
                </a:solidFill>
                <a:hlinkClick r:id="rId3"/>
              </a:rPr>
              <a:t>https://egrp365.org/</a:t>
            </a: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ee539839b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4" name="Google Shape;754;g2ee539839b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Свободные земельные участки и инвестиционные площадки.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1 слайд = 1 свободная инвестиционная площадка/участок.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“Предполагаемое направление использования участка” - прописать предполагаемое направление, например транспортно-логистические комплексы, транспортно-логистические терминалы, склады, туризм, сельское хозяйство и т.д.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“Доступность” - Прописать сколько км от инвестиционной площадки до Улан-Удэ, до центра района, до ж/д путей (если применимо), до автодороги регионального/федерального значения и т.д.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 верхнем правом углу обозначения для расстановки на карте точек присоединения (электричество, водоснабжение, теплоснабжение, водоотведение)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“Тарифы” - указывается стоимость действующая на дату заполнения данного файла.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 “Условных обозначениях” - обязательное указание расстояние от инвестиционной площадки до точки тех. присоединения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Фото площадки можно использовать с публичной кадастровой карты с подключением слоя “Спутник яндекс” </a:t>
            </a:r>
            <a:r>
              <a:rPr lang="ru" u="sng">
                <a:solidFill>
                  <a:schemeClr val="hlink"/>
                </a:solidFill>
                <a:hlinkClick r:id="rId3"/>
              </a:rPr>
              <a:t>https://egrp365.org/</a:t>
            </a: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ee539839b9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5" name="Google Shape;835;g2ee539839b9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Свободные земельные участки и инвестиционные площадки.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1 слайд = 1 свободная инвестиционная площадка/участок.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“Предполагаемое направление использования участка” - прописать предполагаемое направление, например транспортно-логистические комплексы, транспортно-логистические терминалы, склады, туризм, сельское хозяйство и т.д.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“Доступность” - Прописать сколько км от инвестиционной площадки до Улан-Удэ, до центра района, до ж/д путей (если применимо), до автодороги регионального/федерального значения и т.д.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 верхнем правом углу обозначения для расстановки на карте точек присоединения (электричество, водоснабжение, теплоснабжение, водоотведение)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“Тарифы” - указывается стоимость действующая на дату заполнения данного файла.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 “Условных обозначениях” - обязательное указание расстояние от инвестиционной площадки до точки тех. присоединения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Фото площадки можно использовать с публичной кадастровой карты с подключением слоя “Спутник яндекс” </a:t>
            </a:r>
            <a:r>
              <a:rPr lang="ru" u="sng">
                <a:solidFill>
                  <a:schemeClr val="hlink"/>
                </a:solidFill>
                <a:hlinkClick r:id="rId3"/>
              </a:rPr>
              <a:t>https://egrp365.org/</a:t>
            </a: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ee539839b9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5" name="Google Shape;835;g2ee539839b9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Свободные земельные участки и инвестиционные площадки.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1 слайд = 1 свободная инвестиционная площадка/участок.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“Предполагаемое направление использования участка” - прописать предполагаемое направление, например транспортно-логистические комплексы, транспортно-логистические терминалы, склады, туризм, сельское хозяйство и т.д.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“Доступность” - Прописать сколько км от инвестиционной площадки до Улан-Удэ, до центра района, до ж/д путей (если применимо), до автодороги регионального/федерального значения и т.д.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 верхнем правом углу обозначения для расстановки на карте точек присоединения (электричество, водоснабжение, теплоснабжение, водоотведение)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“Тарифы” - указывается стоимость действующая на дату заполнения данного файла.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 “Условных обозначениях” - обязательное указание расстояние от инвестиционной площадки до точки тех. присоединения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Фото площадки можно использовать с публичной кадастровой карты с подключением слоя “Спутник яндекс” </a:t>
            </a:r>
            <a:r>
              <a:rPr lang="ru" u="sng">
                <a:solidFill>
                  <a:schemeClr val="hlink"/>
                </a:solidFill>
                <a:hlinkClick r:id="rId3"/>
              </a:rPr>
              <a:t>https://egrp365.org/</a:t>
            </a: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ee539839b9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5" name="Google Shape;835;g2ee539839b9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Свободные земельные участки и инвестиционные площадки.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1 слайд = 1 свободная инвестиционная площадка/участок.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“Предполагаемое направление использования участка” - прописать предполагаемое направление, например транспортно-логистические комплексы, транспортно-логистические терминалы, склады, туризм, сельское хозяйство и т.д.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“Доступность” - Прописать сколько км от инвестиционной площадки до Улан-Удэ, до центра района, до ж/д путей (если применимо), до автодороги регионального/федерального значения и т.д.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 верхнем правом углу обозначения для расстановки на карте точек присоединения (электричество, водоснабжение, теплоснабжение, водоотведение)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“Тарифы” - указывается стоимость действующая на дату заполнения данного файла.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 “Условных обозначениях” - обязательное указание расстояние от инвестиционной площадки до точки тех. присоединения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Фото площадки можно использовать с публичной кадастровой карты с подключением слоя “Спутник яндекс” </a:t>
            </a:r>
            <a:r>
              <a:rPr lang="ru" u="sng">
                <a:solidFill>
                  <a:schemeClr val="hlink"/>
                </a:solidFill>
                <a:hlinkClick r:id="rId3"/>
              </a:rPr>
              <a:t>https://egrp365.org/</a:t>
            </a: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2c96a7847c5_2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5" name="Google Shape;915;g2c96a7847c5_2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2c96a7847c5_2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5" name="Google Shape;1005;g2c96a7847c5_2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2c96a7847c5_2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7" name="Google Shape;1017;g2c96a7847c5_2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c96a7847c5_2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c96a7847c5_2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Краткое описание района МО должно быть лаконичным, но информативным, чтобы дать общее представление о территории и ее особенностях. Допускается менять размер шрифта, (но не менее 12 пт.)  положение значков. Описание  не более 2000 символов.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Указание Федеральных и региональных трасс, а также ж/д станций,  для инвестора важно по нескольким причинам: А). Логистическая доступность Б) Расстояния и время в пути В) Инфраструктура. В целом, указание Федеральных и региональных трасс, а также ж/д станций для инвестора помогает лучше понять географическое положение и потенциал муниципального образования, что может быть важным фактором при принятии решения об инвестициях.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На карте где обозначены МО и г. Улан-Удэ необходимо указать примерное время в пути и растояние.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Указание численности населения, сельских поселений, населенных пунктов и площади муниципального образования предоставляет инвесторам важную информацию о потенциале и условиях развития бизнеса в данном МО. По данным показателям можно сделать вывод о Потенциальном рынке, инфраструктуре и развитости МО.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c96a7847c5_2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2c96a7847c5_2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 разделе “Ведущие предприятия района” требуется написать 3-5 самых крупных предприятий МО, требуется указать только наименование предприятия. Данные о крупных предприятиях в муниципальном образовании помогают инвесторам лучше понять экономическую ситуацию и потенциал развития бизнеса в данном МО.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 разделе “Структура отгруженной продукции по видам деятельности”, можно указывать другие виды деятельности которые относятся конкретно к МО. Данные в шаблоне  виды деятельности представлены как пример, в каждом МО могут быть виды деятельности, которые применимы к МО. Необходимо опираться на те показатели, которые являются ключевыми для района.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c96a7847c5_2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g2c96a7847c5_2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Краткое описание района </a:t>
            </a:r>
            <a:r>
              <a:rPr lang="ru" sz="1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природно-ресурсного потенциала </a:t>
            </a:r>
            <a:r>
              <a:rPr lang="ru">
                <a:solidFill>
                  <a:schemeClr val="dk1"/>
                </a:solidFill>
              </a:rPr>
              <a:t>должно включать в себя </a:t>
            </a:r>
            <a:r>
              <a:rPr lang="ru" i="1">
                <a:solidFill>
                  <a:schemeClr val="dk1"/>
                </a:solidFill>
              </a:rPr>
              <a:t>ОО</a:t>
            </a:r>
            <a:r>
              <a:rPr lang="ru">
                <a:solidFill>
                  <a:schemeClr val="dk1"/>
                </a:solidFill>
              </a:rPr>
              <a:t>ПТ, памятники природы, рекреационные ресурсы . Допускается менять размер шрифта, (но не менее 12 пт.)  положение значков. Описание  не более 2000 символов.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 круговой диаграмме есть возможность для редактирования, потяните за ползунок.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c96a7847c5_2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g2c96a7847c5_2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c96a7847c5_2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2c96a7847c5_2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Приоритетные инвестиционные направления - это те направления бизнеса,  а перспективные проекты - это секторы экономики или области, в которые инвесторы предпочитают вкладывать свои средства в первую очередь.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Перспективные проекты - Виды бизнеса, которые подойдут для района.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c96a7847c5_2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g2c96a7847c5_2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Здесь необходимо указывать проекты с которыми МО подписаны инвестиционные соглашения  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Объем инвестиций - указывается планируемый объем инвестиций по инвестиционному соглашению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>
                <a:solidFill>
                  <a:schemeClr val="dk1"/>
                </a:solidFill>
              </a:rPr>
              <a:t>Рабочие места - указывается планируемое количество создаваемых рабочих мест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c96a7847c5_2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g2c96a7847c5_2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Свободные земельные участки и инвестиционные площадки.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1 слайд = 1 свободная инвестиционная площадка/участок.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“Предполагаемое направление использования участка” - прописать предполагаемое направление, например транспортно-логистические комплексы, транспортно-логистические терминалы, склады, туризм, сельское хозяйство и т.д.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“Доступность” - Прописать сколько км от инвестиционной площадки до Улан-Удэ, до центра района, до ж/д путей (если применимо), до автодороги регионального/федерального значения и т.д.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 верхнем правом углу обозначения для расстановки на карте точек присоединения (электричество, водоснабжение, теплоснабжение, водоотведение)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“Тарифы” - указывается стоимость действующая на дату заполнения данного файла.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 “Условных обозначениях” - обязательное указание расстояние от инвестиционной площадки до точки тех. присоединения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Фото площадки можно использовать с публичной кадастровой карты с подключением слоя “Спутник яндекс” </a:t>
            </a:r>
            <a:r>
              <a:rPr lang="ru" u="sng">
                <a:solidFill>
                  <a:schemeClr val="hlink"/>
                </a:solidFill>
                <a:hlinkClick r:id="rId3"/>
              </a:rPr>
              <a:t>https://egrp365.org/</a:t>
            </a: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c96a7847c5_2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g2c96a7847c5_2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Свободные земельные участки и инвестиционные площадки.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1 слайд = 1 свободная инвестиционная площадка/участок.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“Предполагаемое направление использования участка” - прописать предполагаемое направление, например транспортно-логистические комплексы, транспортно-логистические терминалы, склады, туризм, сельское хозяйство и т.д.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“Доступность” - Прописать сколько км от инвестиционной площадки до Улан-Удэ, до центра района, до ж/д путей (если применимо), до автодороги регионального/федерального значения и т.д.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 верхнем правом углу обозначения для расстановки на карте точек присоединения (электричество, водоснабжение, теплоснабжение, водоотведение)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“Тарифы” - указывается стоимость действующая на дату заполнения данного файла.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В “Условных обозначениях” - обязательное указание расстояние от инвестиционной площадки до точки тех. присоединения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ru">
                <a:solidFill>
                  <a:schemeClr val="dk1"/>
                </a:solidFill>
              </a:rPr>
              <a:t>Фото площадки можно использовать с публичной кадастровой карты с подключением слоя “Спутник яндекс” </a:t>
            </a:r>
            <a:r>
              <a:rPr lang="ru" u="sng">
                <a:solidFill>
                  <a:schemeClr val="hlink"/>
                </a:solidFill>
                <a:hlinkClick r:id="rId3"/>
              </a:rPr>
              <a:t>https://egrp365.org/</a:t>
            </a:r>
            <a:r>
              <a:rPr lang="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7.png"/><Relationship Id="rId3" Type="http://schemas.openxmlformats.org/officeDocument/2006/relationships/image" Target="../media/image43.png"/><Relationship Id="rId21" Type="http://schemas.openxmlformats.org/officeDocument/2006/relationships/image" Target="../media/image59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6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5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2.png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23" Type="http://schemas.openxmlformats.org/officeDocument/2006/relationships/image" Target="../media/image61.png"/><Relationship Id="rId10" Type="http://schemas.openxmlformats.org/officeDocument/2006/relationships/image" Target="../media/image50.png"/><Relationship Id="rId19" Type="http://schemas.openxmlformats.org/officeDocument/2006/relationships/image" Target="../media/image18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9.png"/><Relationship Id="rId22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09A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 rotWithShape="1">
          <a:blip r:embed="rId3">
            <a:alphaModFix amt="23000"/>
          </a:blip>
          <a:srcRect/>
          <a:stretch/>
        </p:blipFill>
        <p:spPr>
          <a:xfrm>
            <a:off x="0" y="-8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/>
          <p:nvPr/>
        </p:nvSpPr>
        <p:spPr>
          <a:xfrm>
            <a:off x="629825" y="2790638"/>
            <a:ext cx="442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" sz="2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Курумканский район</a:t>
            </a:r>
            <a:endParaRPr sz="23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25"/>
          <p:cNvSpPr txBox="1"/>
          <p:nvPr/>
        </p:nvSpPr>
        <p:spPr>
          <a:xfrm>
            <a:off x="697838" y="2270413"/>
            <a:ext cx="4422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Республики Бурятия</a:t>
            </a:r>
            <a:endParaRPr sz="2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25"/>
          <p:cNvSpPr txBox="1"/>
          <p:nvPr/>
        </p:nvSpPr>
        <p:spPr>
          <a:xfrm>
            <a:off x="-130837" y="1928575"/>
            <a:ext cx="5943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Инвестиционный потенциал </a:t>
            </a:r>
            <a:endParaRPr sz="2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" name="Google Shape;103;p25"/>
          <p:cNvPicPr preferRelativeResize="0"/>
          <p:nvPr/>
        </p:nvPicPr>
        <p:blipFill rotWithShape="1">
          <a:blip r:embed="rId4">
            <a:alphaModFix amt="94000"/>
          </a:blip>
          <a:srcRect/>
          <a:stretch/>
        </p:blipFill>
        <p:spPr>
          <a:xfrm>
            <a:off x="2093873" y="102575"/>
            <a:ext cx="1629974" cy="200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5"/>
          <p:cNvPicPr preferRelativeResize="0"/>
          <p:nvPr/>
        </p:nvPicPr>
        <p:blipFill rotWithShape="1">
          <a:blip r:embed="rId5">
            <a:alphaModFix/>
          </a:blip>
          <a:srcRect l="4084" r="16137"/>
          <a:stretch/>
        </p:blipFill>
        <p:spPr>
          <a:xfrm>
            <a:off x="4572000" y="976856"/>
            <a:ext cx="4422001" cy="427369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5"/>
          <p:cNvSpPr/>
          <p:nvPr/>
        </p:nvSpPr>
        <p:spPr>
          <a:xfrm>
            <a:off x="5577149" y="2137195"/>
            <a:ext cx="1193700" cy="1064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61837" y="2171138"/>
            <a:ext cx="698158" cy="99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01981" y="2294700"/>
            <a:ext cx="388324" cy="554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Google Shape;108;p25"/>
          <p:cNvCxnSpPr>
            <a:stCxn id="105" idx="3"/>
            <a:endCxn id="109" idx="2"/>
          </p:cNvCxnSpPr>
          <p:nvPr/>
        </p:nvCxnSpPr>
        <p:spPr>
          <a:xfrm rot="10800000" flipH="1">
            <a:off x="6770849" y="2652745"/>
            <a:ext cx="643500" cy="16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9" name="Google Shape;109;p25"/>
          <p:cNvSpPr/>
          <p:nvPr/>
        </p:nvSpPr>
        <p:spPr>
          <a:xfrm>
            <a:off x="7414259" y="2605251"/>
            <a:ext cx="95100" cy="95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4"/>
          <p:cNvSpPr/>
          <p:nvPr/>
        </p:nvSpPr>
        <p:spPr>
          <a:xfrm>
            <a:off x="2196650" y="2537500"/>
            <a:ext cx="2124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34"/>
          <p:cNvSpPr/>
          <p:nvPr/>
        </p:nvSpPr>
        <p:spPr>
          <a:xfrm>
            <a:off x="2204587" y="3079400"/>
            <a:ext cx="2124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34"/>
          <p:cNvSpPr/>
          <p:nvPr/>
        </p:nvSpPr>
        <p:spPr>
          <a:xfrm>
            <a:off x="150600" y="3097950"/>
            <a:ext cx="2007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4"/>
          <p:cNvSpPr/>
          <p:nvPr/>
        </p:nvSpPr>
        <p:spPr>
          <a:xfrm>
            <a:off x="150600" y="2537488"/>
            <a:ext cx="2007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34"/>
          <p:cNvSpPr/>
          <p:nvPr/>
        </p:nvSpPr>
        <p:spPr>
          <a:xfrm>
            <a:off x="6363477" y="432048"/>
            <a:ext cx="323100" cy="323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34"/>
          <p:cNvSpPr txBox="1"/>
          <p:nvPr/>
        </p:nvSpPr>
        <p:spPr>
          <a:xfrm>
            <a:off x="500" y="-39900"/>
            <a:ext cx="9168600" cy="431100"/>
          </a:xfrm>
          <a:prstGeom prst="rect">
            <a:avLst/>
          </a:prstGeom>
          <a:solidFill>
            <a:srgbClr val="23209A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Свободные земельные участки и инвестиционные площадки</a:t>
            </a:r>
            <a:endParaRPr sz="16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19" name="Google Shape;519;p34"/>
          <p:cNvSpPr txBox="1"/>
          <p:nvPr/>
        </p:nvSpPr>
        <p:spPr>
          <a:xfrm>
            <a:off x="-989825" y="368713"/>
            <a:ext cx="5941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Инвестиционная площадка  №3                   </a:t>
            </a:r>
            <a:endParaRPr sz="17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520" name="Google Shape;520;p34"/>
          <p:cNvCxnSpPr/>
          <p:nvPr/>
        </p:nvCxnSpPr>
        <p:spPr>
          <a:xfrm flipH="1">
            <a:off x="-13821" y="823700"/>
            <a:ext cx="4408500" cy="18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1" name="Google Shape;521;p34"/>
          <p:cNvSpPr txBox="1"/>
          <p:nvPr/>
        </p:nvSpPr>
        <p:spPr>
          <a:xfrm>
            <a:off x="2159475" y="783325"/>
            <a:ext cx="119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Площадь</a:t>
            </a:r>
            <a:endParaRPr sz="1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2" name="Google Shape;522;p34"/>
          <p:cNvSpPr txBox="1"/>
          <p:nvPr/>
        </p:nvSpPr>
        <p:spPr>
          <a:xfrm>
            <a:off x="2395307" y="1066925"/>
            <a:ext cx="12642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100" b="0" i="0" u="none" strike="noStrike" cap="none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5,4 га</a:t>
            </a:r>
            <a:endParaRPr sz="11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523" name="Google Shape;523;p34"/>
          <p:cNvCxnSpPr/>
          <p:nvPr/>
        </p:nvCxnSpPr>
        <p:spPr>
          <a:xfrm rot="10800000" flipH="1">
            <a:off x="2189200" y="824925"/>
            <a:ext cx="1500" cy="14079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24" name="Google Shape;524;p34"/>
          <p:cNvCxnSpPr/>
          <p:nvPr/>
        </p:nvCxnSpPr>
        <p:spPr>
          <a:xfrm flipH="1">
            <a:off x="-8537" y="1100625"/>
            <a:ext cx="4403400" cy="42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5" name="Google Shape;525;p34"/>
          <p:cNvSpPr txBox="1"/>
          <p:nvPr/>
        </p:nvSpPr>
        <p:spPr>
          <a:xfrm>
            <a:off x="-143928" y="1379938"/>
            <a:ext cx="2428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Предполагаемое направление использования участка</a:t>
            </a:r>
            <a:endParaRPr sz="10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26" name="Google Shape;526;p34"/>
          <p:cNvCxnSpPr/>
          <p:nvPr/>
        </p:nvCxnSpPr>
        <p:spPr>
          <a:xfrm flipH="1">
            <a:off x="-17986" y="1377750"/>
            <a:ext cx="4404900" cy="9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7" name="Google Shape;527;p34"/>
          <p:cNvSpPr txBox="1"/>
          <p:nvPr/>
        </p:nvSpPr>
        <p:spPr>
          <a:xfrm>
            <a:off x="37120" y="767438"/>
            <a:ext cx="2066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Кадастровый номер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28" name="Google Shape;528;p34"/>
          <p:cNvCxnSpPr/>
          <p:nvPr/>
        </p:nvCxnSpPr>
        <p:spPr>
          <a:xfrm rot="10800000">
            <a:off x="-26166" y="1812475"/>
            <a:ext cx="4421100" cy="27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9" name="Google Shape;529;p34"/>
          <p:cNvSpPr txBox="1"/>
          <p:nvPr/>
        </p:nvSpPr>
        <p:spPr>
          <a:xfrm>
            <a:off x="538938" y="1867338"/>
            <a:ext cx="1753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целей рекреации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0" name="Google Shape;530;p34"/>
          <p:cNvSpPr txBox="1"/>
          <p:nvPr/>
        </p:nvSpPr>
        <p:spPr>
          <a:xfrm>
            <a:off x="213620" y="1068363"/>
            <a:ext cx="1938118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03:11:000000:6082</a:t>
            </a:r>
            <a:endParaRPr sz="11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1" name="Google Shape;531;p34"/>
          <p:cNvSpPr txBox="1"/>
          <p:nvPr/>
        </p:nvSpPr>
        <p:spPr>
          <a:xfrm>
            <a:off x="1799025" y="1440413"/>
            <a:ext cx="192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Доступность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2" name="Google Shape;532;p34"/>
          <p:cNvSpPr txBox="1"/>
          <p:nvPr/>
        </p:nvSpPr>
        <p:spPr>
          <a:xfrm>
            <a:off x="-132950" y="2194900"/>
            <a:ext cx="4704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Сведения об инженерной инфраструктуре на участке: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3" name="Google Shape;533;p34"/>
          <p:cNvSpPr txBox="1"/>
          <p:nvPr/>
        </p:nvSpPr>
        <p:spPr>
          <a:xfrm>
            <a:off x="-174087" y="2508713"/>
            <a:ext cx="2802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Электроснабжение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ВЛ 10 кВ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4" name="Google Shape;534;p34"/>
          <p:cNvSpPr txBox="1"/>
          <p:nvPr/>
        </p:nvSpPr>
        <p:spPr>
          <a:xfrm>
            <a:off x="2008431" y="3032838"/>
            <a:ext cx="2627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Водоснабжение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5" name="Google Shape;535;p34"/>
          <p:cNvSpPr txBox="1"/>
          <p:nvPr/>
        </p:nvSpPr>
        <p:spPr>
          <a:xfrm>
            <a:off x="-211362" y="3032275"/>
            <a:ext cx="2899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Водоотведение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6" name="Google Shape;536;p34"/>
          <p:cNvSpPr txBox="1"/>
          <p:nvPr/>
        </p:nvSpPr>
        <p:spPr>
          <a:xfrm>
            <a:off x="1826159" y="2492913"/>
            <a:ext cx="2865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Теплоснабжение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7" name="Google Shape;537;p34"/>
          <p:cNvSpPr/>
          <p:nvPr/>
        </p:nvSpPr>
        <p:spPr>
          <a:xfrm>
            <a:off x="7520525" y="2925025"/>
            <a:ext cx="229200" cy="192600"/>
          </a:xfrm>
          <a:prstGeom prst="mathMultiply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8" name="Google Shape;538;p34"/>
          <p:cNvCxnSpPr/>
          <p:nvPr/>
        </p:nvCxnSpPr>
        <p:spPr>
          <a:xfrm rot="10800000">
            <a:off x="-9292" y="22426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39" name="Google Shape;53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963" y="2585661"/>
            <a:ext cx="353976" cy="35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5500" y="3166013"/>
            <a:ext cx="280250" cy="2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5188" y="2554662"/>
            <a:ext cx="400179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6175" y="3137713"/>
            <a:ext cx="353975" cy="353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3" name="Google Shape;543;p34"/>
          <p:cNvCxnSpPr/>
          <p:nvPr/>
        </p:nvCxnSpPr>
        <p:spPr>
          <a:xfrm rot="10800000">
            <a:off x="4371613" y="883925"/>
            <a:ext cx="10500" cy="4328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4" name="Google Shape;544;p34"/>
          <p:cNvSpPr txBox="1"/>
          <p:nvPr/>
        </p:nvSpPr>
        <p:spPr>
          <a:xfrm>
            <a:off x="4629138" y="3389750"/>
            <a:ext cx="3984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Условные обозначения: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5" name="Google Shape;545;p34"/>
          <p:cNvSpPr/>
          <p:nvPr/>
        </p:nvSpPr>
        <p:spPr>
          <a:xfrm>
            <a:off x="4921075" y="3762513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4"/>
          <p:cNvSpPr/>
          <p:nvPr/>
        </p:nvSpPr>
        <p:spPr>
          <a:xfrm>
            <a:off x="6875109" y="3745875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4"/>
          <p:cNvSpPr/>
          <p:nvPr/>
        </p:nvSpPr>
        <p:spPr>
          <a:xfrm>
            <a:off x="6860821" y="4338802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34"/>
          <p:cNvSpPr txBox="1"/>
          <p:nvPr/>
        </p:nvSpPr>
        <p:spPr>
          <a:xfrm>
            <a:off x="5300925" y="3680275"/>
            <a:ext cx="1616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электроснабжения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1000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9" name="Google Shape;549;p34"/>
          <p:cNvSpPr txBox="1"/>
          <p:nvPr/>
        </p:nvSpPr>
        <p:spPr>
          <a:xfrm>
            <a:off x="7256650" y="3720075"/>
            <a:ext cx="1566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водоотведения: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0" name="Google Shape;550;p34"/>
          <p:cNvSpPr txBox="1"/>
          <p:nvPr/>
        </p:nvSpPr>
        <p:spPr>
          <a:xfrm>
            <a:off x="7270921" y="4244475"/>
            <a:ext cx="1566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Теплоснабжение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Строительство автономной котельной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51" name="Google Shape;551;p34"/>
          <p:cNvCxnSpPr/>
          <p:nvPr/>
        </p:nvCxnSpPr>
        <p:spPr>
          <a:xfrm rot="10800000">
            <a:off x="-6485" y="3669250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52" name="Google Shape;552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6000" y="3827437"/>
            <a:ext cx="280250" cy="2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97742" y="458389"/>
            <a:ext cx="254556" cy="254556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34"/>
          <p:cNvSpPr txBox="1"/>
          <p:nvPr/>
        </p:nvSpPr>
        <p:spPr>
          <a:xfrm>
            <a:off x="413125" y="3595638"/>
            <a:ext cx="398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Тарифы</a:t>
            </a:r>
            <a:endParaRPr sz="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5" name="Google Shape;555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18600" y="3789374"/>
            <a:ext cx="323100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34"/>
          <p:cNvSpPr/>
          <p:nvPr/>
        </p:nvSpPr>
        <p:spPr>
          <a:xfrm>
            <a:off x="4915863" y="4318263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4"/>
          <p:cNvSpPr txBox="1"/>
          <p:nvPr/>
        </p:nvSpPr>
        <p:spPr>
          <a:xfrm>
            <a:off x="5325977" y="4264813"/>
            <a:ext cx="15663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водоснабжения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 обустройство технического в/с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8" name="Google Shape;558;p34"/>
          <p:cNvSpPr/>
          <p:nvPr/>
        </p:nvSpPr>
        <p:spPr>
          <a:xfrm>
            <a:off x="6801847" y="445900"/>
            <a:ext cx="323100" cy="323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9" name="Google Shape;559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2999" y="497051"/>
            <a:ext cx="220796" cy="220796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34"/>
          <p:cNvSpPr txBox="1"/>
          <p:nvPr/>
        </p:nvSpPr>
        <p:spPr>
          <a:xfrm>
            <a:off x="3897100" y="406700"/>
            <a:ext cx="2691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Строительство туристического комплекса (ретритного центра)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61" name="Google Shape;561;p34"/>
          <p:cNvCxnSpPr/>
          <p:nvPr/>
        </p:nvCxnSpPr>
        <p:spPr>
          <a:xfrm rot="10800000">
            <a:off x="3897100" y="388500"/>
            <a:ext cx="3000" cy="4392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62" name="Google Shape;56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8850" y="4396037"/>
            <a:ext cx="254550" cy="2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34"/>
          <p:cNvSpPr/>
          <p:nvPr/>
        </p:nvSpPr>
        <p:spPr>
          <a:xfrm>
            <a:off x="7223675" y="444400"/>
            <a:ext cx="326100" cy="326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4" name="Google Shape;56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9649" y="506230"/>
            <a:ext cx="202365" cy="202365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34"/>
          <p:cNvSpPr txBox="1"/>
          <p:nvPr/>
        </p:nvSpPr>
        <p:spPr>
          <a:xfrm>
            <a:off x="213620" y="376436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Название тарифа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66" name="Google Shape;566;p34"/>
          <p:cNvSpPr txBox="1"/>
          <p:nvPr/>
        </p:nvSpPr>
        <p:spPr>
          <a:xfrm>
            <a:off x="1889645" y="3755075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Стоимость/руб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67" name="Google Shape;567;p34"/>
          <p:cNvSpPr txBox="1"/>
          <p:nvPr/>
        </p:nvSpPr>
        <p:spPr>
          <a:xfrm>
            <a:off x="4545" y="3956038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Горячая вода(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568" name="Google Shape;568;p34"/>
          <p:cNvCxnSpPr/>
          <p:nvPr/>
        </p:nvCxnSpPr>
        <p:spPr>
          <a:xfrm rot="10800000">
            <a:off x="-6485" y="39959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9" name="Google Shape;569;p34"/>
          <p:cNvCxnSpPr/>
          <p:nvPr/>
        </p:nvCxnSpPr>
        <p:spPr>
          <a:xfrm rot="10800000">
            <a:off x="-23776" y="3829725"/>
            <a:ext cx="44163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0" name="Google Shape;570;p34"/>
          <p:cNvCxnSpPr/>
          <p:nvPr/>
        </p:nvCxnSpPr>
        <p:spPr>
          <a:xfrm rot="10800000">
            <a:off x="1585775" y="3829675"/>
            <a:ext cx="4500" cy="13020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1" name="Google Shape;571;p34"/>
          <p:cNvSpPr txBox="1"/>
          <p:nvPr/>
        </p:nvSpPr>
        <p:spPr>
          <a:xfrm>
            <a:off x="4545" y="4189013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Холодная вода(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72" name="Google Shape;572;p34"/>
          <p:cNvSpPr txBox="1"/>
          <p:nvPr/>
        </p:nvSpPr>
        <p:spPr>
          <a:xfrm>
            <a:off x="4545" y="4400425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Водоотведение(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73" name="Google Shape;573;p34"/>
          <p:cNvSpPr txBox="1"/>
          <p:nvPr/>
        </p:nvSpPr>
        <p:spPr>
          <a:xfrm>
            <a:off x="495" y="4628963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Электроснабжение 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кВт ч.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74" name="Google Shape;574;p34"/>
          <p:cNvSpPr txBox="1"/>
          <p:nvPr/>
        </p:nvSpPr>
        <p:spPr>
          <a:xfrm>
            <a:off x="4545" y="4872588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Теплоснабжение(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за Гкалл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75" name="Google Shape;575;p34"/>
          <p:cNvSpPr txBox="1"/>
          <p:nvPr/>
        </p:nvSpPr>
        <p:spPr>
          <a:xfrm>
            <a:off x="2151745" y="4202025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76" name="Google Shape;576;p34"/>
          <p:cNvSpPr txBox="1"/>
          <p:nvPr/>
        </p:nvSpPr>
        <p:spPr>
          <a:xfrm>
            <a:off x="2151745" y="3978238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77" name="Google Shape;577;p34"/>
          <p:cNvSpPr txBox="1"/>
          <p:nvPr/>
        </p:nvSpPr>
        <p:spPr>
          <a:xfrm>
            <a:off x="2143570" y="4429450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78" name="Google Shape;578;p34"/>
          <p:cNvSpPr txBox="1"/>
          <p:nvPr/>
        </p:nvSpPr>
        <p:spPr>
          <a:xfrm>
            <a:off x="2143570" y="463966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79" name="Google Shape;579;p34"/>
          <p:cNvSpPr txBox="1"/>
          <p:nvPr/>
        </p:nvSpPr>
        <p:spPr>
          <a:xfrm>
            <a:off x="2143570" y="486041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580" name="Google Shape;580;p34"/>
          <p:cNvCxnSpPr/>
          <p:nvPr/>
        </p:nvCxnSpPr>
        <p:spPr>
          <a:xfrm rot="10800000">
            <a:off x="-2074" y="4246263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1" name="Google Shape;581;p34"/>
          <p:cNvCxnSpPr/>
          <p:nvPr/>
        </p:nvCxnSpPr>
        <p:spPr>
          <a:xfrm rot="10800000">
            <a:off x="-2074" y="4444263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2" name="Google Shape;582;p34"/>
          <p:cNvCxnSpPr/>
          <p:nvPr/>
        </p:nvCxnSpPr>
        <p:spPr>
          <a:xfrm rot="10800000">
            <a:off x="-23885" y="4693300"/>
            <a:ext cx="4420800" cy="57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3" name="Google Shape;583;p34"/>
          <p:cNvCxnSpPr/>
          <p:nvPr/>
        </p:nvCxnSpPr>
        <p:spPr>
          <a:xfrm rot="10800000">
            <a:off x="-9285" y="49153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4" name="Google Shape;584;p34"/>
          <p:cNvSpPr/>
          <p:nvPr/>
        </p:nvSpPr>
        <p:spPr>
          <a:xfrm>
            <a:off x="7671224" y="444400"/>
            <a:ext cx="326100" cy="326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5" name="Google Shape;585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2749" y="1975830"/>
            <a:ext cx="202365" cy="202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1525" y="4364827"/>
            <a:ext cx="353975" cy="35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7475" y="445888"/>
            <a:ext cx="323100" cy="323123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4"/>
          <p:cNvSpPr txBox="1"/>
          <p:nvPr/>
        </p:nvSpPr>
        <p:spPr>
          <a:xfrm>
            <a:off x="2088613" y="1777142"/>
            <a:ext cx="2293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353 км до УУ, 63 км. до с. Курумкан,</a:t>
            </a:r>
            <a:endParaRPr sz="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353 км. до жд путей, 3 км. до автодороги рег. значения Р-438</a:t>
            </a:r>
            <a:endParaRPr sz="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9" name="Google Shape;589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75550" y="1125951"/>
            <a:ext cx="4704901" cy="1939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35"/>
          <p:cNvSpPr/>
          <p:nvPr/>
        </p:nvSpPr>
        <p:spPr>
          <a:xfrm>
            <a:off x="2196650" y="2537500"/>
            <a:ext cx="2124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35"/>
          <p:cNvSpPr/>
          <p:nvPr/>
        </p:nvSpPr>
        <p:spPr>
          <a:xfrm>
            <a:off x="2204587" y="3079400"/>
            <a:ext cx="2124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35"/>
          <p:cNvSpPr/>
          <p:nvPr/>
        </p:nvSpPr>
        <p:spPr>
          <a:xfrm>
            <a:off x="150600" y="3097950"/>
            <a:ext cx="2007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35"/>
          <p:cNvSpPr/>
          <p:nvPr/>
        </p:nvSpPr>
        <p:spPr>
          <a:xfrm>
            <a:off x="150600" y="2537488"/>
            <a:ext cx="2007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35"/>
          <p:cNvSpPr/>
          <p:nvPr/>
        </p:nvSpPr>
        <p:spPr>
          <a:xfrm>
            <a:off x="6363477" y="432048"/>
            <a:ext cx="323100" cy="323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35"/>
          <p:cNvSpPr txBox="1"/>
          <p:nvPr/>
        </p:nvSpPr>
        <p:spPr>
          <a:xfrm>
            <a:off x="500" y="-39900"/>
            <a:ext cx="9168600" cy="431100"/>
          </a:xfrm>
          <a:prstGeom prst="rect">
            <a:avLst/>
          </a:prstGeom>
          <a:solidFill>
            <a:srgbClr val="23209A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Свободные земельные участки и инвестиционные площадки</a:t>
            </a:r>
            <a:endParaRPr sz="16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00" name="Google Shape;600;p35"/>
          <p:cNvSpPr txBox="1"/>
          <p:nvPr/>
        </p:nvSpPr>
        <p:spPr>
          <a:xfrm>
            <a:off x="-989825" y="368713"/>
            <a:ext cx="5941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Инвестиционная площадка  №4                   </a:t>
            </a:r>
            <a:endParaRPr sz="17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601" name="Google Shape;601;p35"/>
          <p:cNvCxnSpPr/>
          <p:nvPr/>
        </p:nvCxnSpPr>
        <p:spPr>
          <a:xfrm flipH="1">
            <a:off x="-13821" y="823700"/>
            <a:ext cx="4408500" cy="18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2" name="Google Shape;602;p35"/>
          <p:cNvSpPr txBox="1"/>
          <p:nvPr/>
        </p:nvSpPr>
        <p:spPr>
          <a:xfrm>
            <a:off x="2159475" y="783325"/>
            <a:ext cx="119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Площадь</a:t>
            </a:r>
            <a:endParaRPr sz="1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3" name="Google Shape;603;p35"/>
          <p:cNvSpPr txBox="1"/>
          <p:nvPr/>
        </p:nvSpPr>
        <p:spPr>
          <a:xfrm>
            <a:off x="2395307" y="1066925"/>
            <a:ext cx="1264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0,</a:t>
            </a: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75</a:t>
            </a: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га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604" name="Google Shape;604;p35"/>
          <p:cNvCxnSpPr/>
          <p:nvPr/>
        </p:nvCxnSpPr>
        <p:spPr>
          <a:xfrm rot="10800000" flipH="1">
            <a:off x="2189200" y="824925"/>
            <a:ext cx="1500" cy="14079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5" name="Google Shape;605;p35"/>
          <p:cNvCxnSpPr/>
          <p:nvPr/>
        </p:nvCxnSpPr>
        <p:spPr>
          <a:xfrm flipH="1">
            <a:off x="-8537" y="1100625"/>
            <a:ext cx="4403400" cy="42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6" name="Google Shape;606;p35"/>
          <p:cNvSpPr txBox="1"/>
          <p:nvPr/>
        </p:nvSpPr>
        <p:spPr>
          <a:xfrm>
            <a:off x="-143928" y="1379938"/>
            <a:ext cx="2428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Предполагаемое направление использования участка</a:t>
            </a:r>
            <a:endParaRPr sz="10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07" name="Google Shape;607;p35"/>
          <p:cNvCxnSpPr/>
          <p:nvPr/>
        </p:nvCxnSpPr>
        <p:spPr>
          <a:xfrm flipH="1">
            <a:off x="-17986" y="1377750"/>
            <a:ext cx="4404900" cy="9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8" name="Google Shape;608;p35"/>
          <p:cNvSpPr txBox="1"/>
          <p:nvPr/>
        </p:nvSpPr>
        <p:spPr>
          <a:xfrm>
            <a:off x="37120" y="767438"/>
            <a:ext cx="2066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Кадастровый номер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09" name="Google Shape;609;p35"/>
          <p:cNvCxnSpPr/>
          <p:nvPr/>
        </p:nvCxnSpPr>
        <p:spPr>
          <a:xfrm rot="10800000">
            <a:off x="-26166" y="1812475"/>
            <a:ext cx="4421100" cy="27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0" name="Google Shape;610;p35"/>
          <p:cNvSpPr txBox="1"/>
          <p:nvPr/>
        </p:nvSpPr>
        <p:spPr>
          <a:xfrm>
            <a:off x="37127" y="1837700"/>
            <a:ext cx="206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Земли населенных пунктов/Для целей рекреации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1" name="Google Shape;611;p35"/>
          <p:cNvSpPr txBox="1"/>
          <p:nvPr/>
        </p:nvSpPr>
        <p:spPr>
          <a:xfrm>
            <a:off x="398238" y="1068363"/>
            <a:ext cx="1753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03:11:</a:t>
            </a:r>
            <a:r>
              <a:rPr lang="ru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100128</a:t>
            </a:r>
            <a:r>
              <a:rPr lang="ru" sz="11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ru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67</a:t>
            </a:r>
            <a:endParaRPr sz="11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2" name="Google Shape;612;p35"/>
          <p:cNvSpPr txBox="1"/>
          <p:nvPr/>
        </p:nvSpPr>
        <p:spPr>
          <a:xfrm>
            <a:off x="1799025" y="1440413"/>
            <a:ext cx="192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Доступность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3" name="Google Shape;613;p35"/>
          <p:cNvSpPr txBox="1"/>
          <p:nvPr/>
        </p:nvSpPr>
        <p:spPr>
          <a:xfrm>
            <a:off x="-132950" y="2194900"/>
            <a:ext cx="4704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Сведения об инженерной инфраструктуре на участке: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4" name="Google Shape;614;p35"/>
          <p:cNvSpPr txBox="1"/>
          <p:nvPr/>
        </p:nvSpPr>
        <p:spPr>
          <a:xfrm>
            <a:off x="-174087" y="2508713"/>
            <a:ext cx="2802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Электроснабжение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ВЛ 10 кВ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5" name="Google Shape;615;p35"/>
          <p:cNvSpPr txBox="1"/>
          <p:nvPr/>
        </p:nvSpPr>
        <p:spPr>
          <a:xfrm>
            <a:off x="2008431" y="3032838"/>
            <a:ext cx="2627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Водоснабжение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 м3/час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6" name="Google Shape;616;p35"/>
          <p:cNvSpPr txBox="1"/>
          <p:nvPr/>
        </p:nvSpPr>
        <p:spPr>
          <a:xfrm>
            <a:off x="-211362" y="3032275"/>
            <a:ext cx="2899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Водоотведение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автономное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7" name="Google Shape;617;p35"/>
          <p:cNvSpPr txBox="1"/>
          <p:nvPr/>
        </p:nvSpPr>
        <p:spPr>
          <a:xfrm>
            <a:off x="1941807" y="2497901"/>
            <a:ext cx="2865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Теплоснабжение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Централизованное</a:t>
            </a: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8" name="Google Shape;618;p35"/>
          <p:cNvSpPr/>
          <p:nvPr/>
        </p:nvSpPr>
        <p:spPr>
          <a:xfrm>
            <a:off x="7520525" y="2925025"/>
            <a:ext cx="229200" cy="192600"/>
          </a:xfrm>
          <a:prstGeom prst="mathMultiply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9" name="Google Shape;619;p35"/>
          <p:cNvCxnSpPr/>
          <p:nvPr/>
        </p:nvCxnSpPr>
        <p:spPr>
          <a:xfrm rot="10800000">
            <a:off x="-9292" y="22426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20" name="Google Shape;62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963" y="2585661"/>
            <a:ext cx="353976" cy="35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5500" y="3166013"/>
            <a:ext cx="280250" cy="2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5188" y="2554662"/>
            <a:ext cx="400179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6175" y="3137713"/>
            <a:ext cx="353975" cy="353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4" name="Google Shape;624;p35"/>
          <p:cNvCxnSpPr/>
          <p:nvPr/>
        </p:nvCxnSpPr>
        <p:spPr>
          <a:xfrm rot="10800000">
            <a:off x="4371613" y="883925"/>
            <a:ext cx="10500" cy="4328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5" name="Google Shape;625;p35"/>
          <p:cNvSpPr txBox="1"/>
          <p:nvPr/>
        </p:nvSpPr>
        <p:spPr>
          <a:xfrm>
            <a:off x="4629138" y="3618350"/>
            <a:ext cx="3984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Условные обозначения: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6" name="Google Shape;626;p35"/>
          <p:cNvSpPr/>
          <p:nvPr/>
        </p:nvSpPr>
        <p:spPr>
          <a:xfrm>
            <a:off x="4921075" y="3991113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35"/>
          <p:cNvSpPr/>
          <p:nvPr/>
        </p:nvSpPr>
        <p:spPr>
          <a:xfrm>
            <a:off x="6875109" y="3974475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35"/>
          <p:cNvSpPr/>
          <p:nvPr/>
        </p:nvSpPr>
        <p:spPr>
          <a:xfrm>
            <a:off x="6860821" y="4567402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35"/>
          <p:cNvSpPr txBox="1"/>
          <p:nvPr/>
        </p:nvSpPr>
        <p:spPr>
          <a:xfrm>
            <a:off x="5300925" y="3908875"/>
            <a:ext cx="1616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электроснабжения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0" name="Google Shape;630;p35"/>
          <p:cNvSpPr txBox="1"/>
          <p:nvPr/>
        </p:nvSpPr>
        <p:spPr>
          <a:xfrm>
            <a:off x="7256650" y="3948675"/>
            <a:ext cx="1566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водоотведения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1" name="Google Shape;631;p35"/>
          <p:cNvSpPr txBox="1"/>
          <p:nvPr/>
        </p:nvSpPr>
        <p:spPr>
          <a:xfrm>
            <a:off x="7270925" y="4562725"/>
            <a:ext cx="156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Теплоснабжение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32" name="Google Shape;632;p35"/>
          <p:cNvCxnSpPr/>
          <p:nvPr/>
        </p:nvCxnSpPr>
        <p:spPr>
          <a:xfrm rot="10800000">
            <a:off x="-6485" y="3669250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3" name="Google Shape;633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6000" y="4056037"/>
            <a:ext cx="280250" cy="2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97742" y="458389"/>
            <a:ext cx="254556" cy="254556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5"/>
          <p:cNvSpPr txBox="1"/>
          <p:nvPr/>
        </p:nvSpPr>
        <p:spPr>
          <a:xfrm>
            <a:off x="413125" y="3595638"/>
            <a:ext cx="398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Тарифы</a:t>
            </a:r>
            <a:endParaRPr sz="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36" name="Google Shape;636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18600" y="4017974"/>
            <a:ext cx="323100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35"/>
          <p:cNvSpPr/>
          <p:nvPr/>
        </p:nvSpPr>
        <p:spPr>
          <a:xfrm>
            <a:off x="4915863" y="4546863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35"/>
          <p:cNvSpPr txBox="1"/>
          <p:nvPr/>
        </p:nvSpPr>
        <p:spPr>
          <a:xfrm>
            <a:off x="5325977" y="4493413"/>
            <a:ext cx="1566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водоснабжения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9" name="Google Shape;639;p35"/>
          <p:cNvSpPr/>
          <p:nvPr/>
        </p:nvSpPr>
        <p:spPr>
          <a:xfrm>
            <a:off x="6801847" y="445900"/>
            <a:ext cx="323100" cy="323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0" name="Google Shape;640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2999" y="497051"/>
            <a:ext cx="220796" cy="220796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35"/>
          <p:cNvSpPr txBox="1"/>
          <p:nvPr/>
        </p:nvSpPr>
        <p:spPr>
          <a:xfrm>
            <a:off x="3897100" y="406700"/>
            <a:ext cx="2691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Строительство модульного отеля 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42" name="Google Shape;642;p35"/>
          <p:cNvCxnSpPr/>
          <p:nvPr/>
        </p:nvCxnSpPr>
        <p:spPr>
          <a:xfrm rot="10800000">
            <a:off x="3897100" y="388500"/>
            <a:ext cx="3000" cy="4392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43" name="Google Shape;643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8850" y="4624637"/>
            <a:ext cx="254550" cy="2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35"/>
          <p:cNvSpPr/>
          <p:nvPr/>
        </p:nvSpPr>
        <p:spPr>
          <a:xfrm>
            <a:off x="7223675" y="444400"/>
            <a:ext cx="326100" cy="326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5" name="Google Shape;64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9649" y="506230"/>
            <a:ext cx="202365" cy="202365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35"/>
          <p:cNvSpPr txBox="1"/>
          <p:nvPr/>
        </p:nvSpPr>
        <p:spPr>
          <a:xfrm>
            <a:off x="213620" y="376436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Название тарифа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47" name="Google Shape;647;p35"/>
          <p:cNvSpPr txBox="1"/>
          <p:nvPr/>
        </p:nvSpPr>
        <p:spPr>
          <a:xfrm>
            <a:off x="1889645" y="3755075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Стоимость/руб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48" name="Google Shape;648;p35"/>
          <p:cNvSpPr txBox="1"/>
          <p:nvPr/>
        </p:nvSpPr>
        <p:spPr>
          <a:xfrm>
            <a:off x="4545" y="3956038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Горячая вода(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649" name="Google Shape;649;p35"/>
          <p:cNvCxnSpPr/>
          <p:nvPr/>
        </p:nvCxnSpPr>
        <p:spPr>
          <a:xfrm rot="10800000">
            <a:off x="-6485" y="39959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0" name="Google Shape;650;p35"/>
          <p:cNvCxnSpPr/>
          <p:nvPr/>
        </p:nvCxnSpPr>
        <p:spPr>
          <a:xfrm rot="10800000">
            <a:off x="-23776" y="3829725"/>
            <a:ext cx="44163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1" name="Google Shape;651;p35"/>
          <p:cNvCxnSpPr/>
          <p:nvPr/>
        </p:nvCxnSpPr>
        <p:spPr>
          <a:xfrm rot="10800000">
            <a:off x="1585775" y="3829675"/>
            <a:ext cx="4500" cy="13020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2" name="Google Shape;652;p35"/>
          <p:cNvSpPr txBox="1"/>
          <p:nvPr/>
        </p:nvSpPr>
        <p:spPr>
          <a:xfrm>
            <a:off x="4545" y="4189013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Холодная вода(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53" name="Google Shape;653;p35"/>
          <p:cNvSpPr txBox="1"/>
          <p:nvPr/>
        </p:nvSpPr>
        <p:spPr>
          <a:xfrm>
            <a:off x="4545" y="4400425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Водоотведение(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54" name="Google Shape;654;p35"/>
          <p:cNvSpPr txBox="1"/>
          <p:nvPr/>
        </p:nvSpPr>
        <p:spPr>
          <a:xfrm>
            <a:off x="495" y="4628963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Электроснабжение 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кВт ч.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55" name="Google Shape;655;p35"/>
          <p:cNvSpPr txBox="1"/>
          <p:nvPr/>
        </p:nvSpPr>
        <p:spPr>
          <a:xfrm>
            <a:off x="4545" y="4872588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Теплоснабжение(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за Гкалл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56" name="Google Shape;656;p35"/>
          <p:cNvSpPr txBox="1"/>
          <p:nvPr/>
        </p:nvSpPr>
        <p:spPr>
          <a:xfrm>
            <a:off x="2151745" y="4202025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57" name="Google Shape;657;p35"/>
          <p:cNvSpPr txBox="1"/>
          <p:nvPr/>
        </p:nvSpPr>
        <p:spPr>
          <a:xfrm>
            <a:off x="2151745" y="3978238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58" name="Google Shape;658;p35"/>
          <p:cNvSpPr txBox="1"/>
          <p:nvPr/>
        </p:nvSpPr>
        <p:spPr>
          <a:xfrm>
            <a:off x="2143570" y="4429450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59" name="Google Shape;659;p35"/>
          <p:cNvSpPr txBox="1"/>
          <p:nvPr/>
        </p:nvSpPr>
        <p:spPr>
          <a:xfrm>
            <a:off x="2143570" y="463966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60" name="Google Shape;660;p35"/>
          <p:cNvSpPr txBox="1"/>
          <p:nvPr/>
        </p:nvSpPr>
        <p:spPr>
          <a:xfrm>
            <a:off x="2143570" y="486041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661" name="Google Shape;661;p35"/>
          <p:cNvCxnSpPr/>
          <p:nvPr/>
        </p:nvCxnSpPr>
        <p:spPr>
          <a:xfrm rot="10800000">
            <a:off x="-2074" y="4246263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2" name="Google Shape;662;p35"/>
          <p:cNvCxnSpPr/>
          <p:nvPr/>
        </p:nvCxnSpPr>
        <p:spPr>
          <a:xfrm rot="10800000">
            <a:off x="-2074" y="4444263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3" name="Google Shape;663;p35"/>
          <p:cNvCxnSpPr/>
          <p:nvPr/>
        </p:nvCxnSpPr>
        <p:spPr>
          <a:xfrm rot="10800000">
            <a:off x="-23885" y="4693300"/>
            <a:ext cx="4420800" cy="57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4" name="Google Shape;664;p35"/>
          <p:cNvCxnSpPr/>
          <p:nvPr/>
        </p:nvCxnSpPr>
        <p:spPr>
          <a:xfrm rot="10800000">
            <a:off x="-9285" y="49153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5" name="Google Shape;665;p35"/>
          <p:cNvSpPr/>
          <p:nvPr/>
        </p:nvSpPr>
        <p:spPr>
          <a:xfrm>
            <a:off x="7671224" y="444400"/>
            <a:ext cx="326100" cy="326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6" name="Google Shape;666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2749" y="1975830"/>
            <a:ext cx="202365" cy="202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1525" y="4593427"/>
            <a:ext cx="353975" cy="35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7475" y="445888"/>
            <a:ext cx="323100" cy="323123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5"/>
          <p:cNvSpPr txBox="1"/>
          <p:nvPr/>
        </p:nvSpPr>
        <p:spPr>
          <a:xfrm>
            <a:off x="2112050" y="1763950"/>
            <a:ext cx="2293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410 км до УУ, 0 км. до с. Курумкан,</a:t>
            </a:r>
            <a:endParaRPr sz="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410 км. до жд путей, 0 км. до автодороги рег. значения Р-438</a:t>
            </a:r>
            <a:endParaRPr sz="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0" name="Google Shape;670;p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24875" y="1171912"/>
            <a:ext cx="4736821" cy="227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6"/>
          <p:cNvSpPr/>
          <p:nvPr/>
        </p:nvSpPr>
        <p:spPr>
          <a:xfrm>
            <a:off x="2196650" y="2537500"/>
            <a:ext cx="2124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36"/>
          <p:cNvSpPr/>
          <p:nvPr/>
        </p:nvSpPr>
        <p:spPr>
          <a:xfrm>
            <a:off x="2204587" y="3079400"/>
            <a:ext cx="2124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36"/>
          <p:cNvSpPr/>
          <p:nvPr/>
        </p:nvSpPr>
        <p:spPr>
          <a:xfrm>
            <a:off x="150600" y="3097950"/>
            <a:ext cx="2007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36"/>
          <p:cNvSpPr/>
          <p:nvPr/>
        </p:nvSpPr>
        <p:spPr>
          <a:xfrm>
            <a:off x="150600" y="2537488"/>
            <a:ext cx="2007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36"/>
          <p:cNvSpPr/>
          <p:nvPr/>
        </p:nvSpPr>
        <p:spPr>
          <a:xfrm>
            <a:off x="6363477" y="432048"/>
            <a:ext cx="323100" cy="323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36"/>
          <p:cNvSpPr txBox="1"/>
          <p:nvPr/>
        </p:nvSpPr>
        <p:spPr>
          <a:xfrm>
            <a:off x="500" y="-39900"/>
            <a:ext cx="9168600" cy="431100"/>
          </a:xfrm>
          <a:prstGeom prst="rect">
            <a:avLst/>
          </a:prstGeom>
          <a:solidFill>
            <a:srgbClr val="23209A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Свободные земельные участки и инвестиционные площадки</a:t>
            </a:r>
            <a:endParaRPr sz="16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81" name="Google Shape;681;p36"/>
          <p:cNvSpPr txBox="1"/>
          <p:nvPr/>
        </p:nvSpPr>
        <p:spPr>
          <a:xfrm>
            <a:off x="-989825" y="368713"/>
            <a:ext cx="5941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Инвестиционная площадка  №5                   </a:t>
            </a:r>
            <a:endParaRPr sz="17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682" name="Google Shape;682;p36"/>
          <p:cNvCxnSpPr/>
          <p:nvPr/>
        </p:nvCxnSpPr>
        <p:spPr>
          <a:xfrm flipH="1">
            <a:off x="-13821" y="823700"/>
            <a:ext cx="4408500" cy="18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83" name="Google Shape;683;p36"/>
          <p:cNvSpPr txBox="1"/>
          <p:nvPr/>
        </p:nvSpPr>
        <p:spPr>
          <a:xfrm>
            <a:off x="2159475" y="783325"/>
            <a:ext cx="119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Площадь</a:t>
            </a:r>
            <a:endParaRPr sz="1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4" name="Google Shape;684;p36"/>
          <p:cNvSpPr txBox="1"/>
          <p:nvPr/>
        </p:nvSpPr>
        <p:spPr>
          <a:xfrm>
            <a:off x="2395288" y="1066925"/>
            <a:ext cx="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2,7</a:t>
            </a: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га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685" name="Google Shape;685;p36"/>
          <p:cNvCxnSpPr/>
          <p:nvPr/>
        </p:nvCxnSpPr>
        <p:spPr>
          <a:xfrm rot="10800000" flipH="1">
            <a:off x="2189200" y="824925"/>
            <a:ext cx="1500" cy="14079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86" name="Google Shape;686;p36"/>
          <p:cNvCxnSpPr/>
          <p:nvPr/>
        </p:nvCxnSpPr>
        <p:spPr>
          <a:xfrm flipH="1">
            <a:off x="-8537" y="1100625"/>
            <a:ext cx="4403400" cy="42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87" name="Google Shape;687;p36"/>
          <p:cNvSpPr txBox="1"/>
          <p:nvPr/>
        </p:nvSpPr>
        <p:spPr>
          <a:xfrm>
            <a:off x="-143928" y="1379938"/>
            <a:ext cx="2428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Предполагаемое направление использования участка</a:t>
            </a:r>
            <a:endParaRPr sz="10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88" name="Google Shape;688;p36"/>
          <p:cNvCxnSpPr/>
          <p:nvPr/>
        </p:nvCxnSpPr>
        <p:spPr>
          <a:xfrm flipH="1">
            <a:off x="-17986" y="1377750"/>
            <a:ext cx="4404900" cy="9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89" name="Google Shape;689;p36"/>
          <p:cNvSpPr txBox="1"/>
          <p:nvPr/>
        </p:nvSpPr>
        <p:spPr>
          <a:xfrm>
            <a:off x="37120" y="767438"/>
            <a:ext cx="2066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Кадастровый номер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90" name="Google Shape;690;p36"/>
          <p:cNvCxnSpPr/>
          <p:nvPr/>
        </p:nvCxnSpPr>
        <p:spPr>
          <a:xfrm rot="10800000">
            <a:off x="-26166" y="1812475"/>
            <a:ext cx="4421100" cy="27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91" name="Google Shape;691;p36"/>
          <p:cNvSpPr txBox="1"/>
          <p:nvPr/>
        </p:nvSpPr>
        <p:spPr>
          <a:xfrm>
            <a:off x="-26975" y="1703850"/>
            <a:ext cx="2149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Строительство туристического комплекса “Улгак” (нужен соинвестор)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2" name="Google Shape;692;p36"/>
          <p:cNvSpPr txBox="1"/>
          <p:nvPr/>
        </p:nvSpPr>
        <p:spPr>
          <a:xfrm>
            <a:off x="398238" y="1068363"/>
            <a:ext cx="1753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03:11:310111:133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3" name="Google Shape;693;p36"/>
          <p:cNvSpPr txBox="1"/>
          <p:nvPr/>
        </p:nvSpPr>
        <p:spPr>
          <a:xfrm>
            <a:off x="1799025" y="1440413"/>
            <a:ext cx="192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Доступность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4" name="Google Shape;694;p36"/>
          <p:cNvSpPr txBox="1"/>
          <p:nvPr/>
        </p:nvSpPr>
        <p:spPr>
          <a:xfrm>
            <a:off x="2144437" y="1764290"/>
            <a:ext cx="2244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515 км до УУ, 101 км. до с. Курумкан,</a:t>
            </a:r>
            <a:endParaRPr sz="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515 км. до жд путей, 23 км. до автодороги рег. значения Р-438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5" name="Google Shape;695;p36"/>
          <p:cNvSpPr txBox="1"/>
          <p:nvPr/>
        </p:nvSpPr>
        <p:spPr>
          <a:xfrm>
            <a:off x="-132950" y="2194900"/>
            <a:ext cx="4704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Сведения об инженерной инфраструктуре на участке: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6" name="Google Shape;696;p36"/>
          <p:cNvSpPr txBox="1"/>
          <p:nvPr/>
        </p:nvSpPr>
        <p:spPr>
          <a:xfrm>
            <a:off x="-174087" y="2508713"/>
            <a:ext cx="2802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Электроснабжение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10 кВ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7" name="Google Shape;697;p36"/>
          <p:cNvSpPr txBox="1"/>
          <p:nvPr/>
        </p:nvSpPr>
        <p:spPr>
          <a:xfrm>
            <a:off x="2008431" y="3032838"/>
            <a:ext cx="2627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Водоснабжение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8" name="Google Shape;698;p36"/>
          <p:cNvSpPr txBox="1"/>
          <p:nvPr/>
        </p:nvSpPr>
        <p:spPr>
          <a:xfrm>
            <a:off x="-211362" y="3032275"/>
            <a:ext cx="2899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Водоотведение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9" name="Google Shape;699;p36"/>
          <p:cNvSpPr txBox="1"/>
          <p:nvPr/>
        </p:nvSpPr>
        <p:spPr>
          <a:xfrm>
            <a:off x="1826159" y="2492913"/>
            <a:ext cx="2865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Теплоснабжение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0" name="Google Shape;700;p36"/>
          <p:cNvSpPr/>
          <p:nvPr/>
        </p:nvSpPr>
        <p:spPr>
          <a:xfrm>
            <a:off x="7520525" y="2925025"/>
            <a:ext cx="229200" cy="192600"/>
          </a:xfrm>
          <a:prstGeom prst="mathMultiply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1" name="Google Shape;701;p36"/>
          <p:cNvCxnSpPr/>
          <p:nvPr/>
        </p:nvCxnSpPr>
        <p:spPr>
          <a:xfrm rot="10800000">
            <a:off x="-9292" y="22426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02" name="Google Shape;70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963" y="2585661"/>
            <a:ext cx="353976" cy="35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5500" y="3166013"/>
            <a:ext cx="280250" cy="2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5188" y="2554662"/>
            <a:ext cx="400179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6175" y="3137713"/>
            <a:ext cx="353975" cy="353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6" name="Google Shape;706;p36"/>
          <p:cNvCxnSpPr/>
          <p:nvPr/>
        </p:nvCxnSpPr>
        <p:spPr>
          <a:xfrm rot="10800000">
            <a:off x="4371613" y="883925"/>
            <a:ext cx="10500" cy="4328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7" name="Google Shape;707;p36"/>
          <p:cNvSpPr txBox="1"/>
          <p:nvPr/>
        </p:nvSpPr>
        <p:spPr>
          <a:xfrm>
            <a:off x="4629138" y="3618350"/>
            <a:ext cx="3984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Условные обозначения: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8" name="Google Shape;708;p36"/>
          <p:cNvSpPr/>
          <p:nvPr/>
        </p:nvSpPr>
        <p:spPr>
          <a:xfrm>
            <a:off x="4921075" y="3991113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36"/>
          <p:cNvSpPr/>
          <p:nvPr/>
        </p:nvSpPr>
        <p:spPr>
          <a:xfrm>
            <a:off x="6875109" y="3974475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36"/>
          <p:cNvSpPr/>
          <p:nvPr/>
        </p:nvSpPr>
        <p:spPr>
          <a:xfrm>
            <a:off x="6860821" y="4567402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36"/>
          <p:cNvSpPr txBox="1"/>
          <p:nvPr/>
        </p:nvSpPr>
        <p:spPr>
          <a:xfrm>
            <a:off x="5300925" y="3908875"/>
            <a:ext cx="1616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электроснабжения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500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2" name="Google Shape;712;p36"/>
          <p:cNvSpPr txBox="1"/>
          <p:nvPr/>
        </p:nvSpPr>
        <p:spPr>
          <a:xfrm>
            <a:off x="7256650" y="3948675"/>
            <a:ext cx="15663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водоотведения: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Строительство ЛМС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3" name="Google Shape;713;p36"/>
          <p:cNvSpPr txBox="1"/>
          <p:nvPr/>
        </p:nvSpPr>
        <p:spPr>
          <a:xfrm>
            <a:off x="7270921" y="4482042"/>
            <a:ext cx="15663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Теплоснабжение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 обустройство автономного отопления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14" name="Google Shape;714;p36"/>
          <p:cNvCxnSpPr/>
          <p:nvPr/>
        </p:nvCxnSpPr>
        <p:spPr>
          <a:xfrm rot="10800000">
            <a:off x="-6485" y="3669250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15" name="Google Shape;715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6000" y="4056037"/>
            <a:ext cx="280250" cy="2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97742" y="458389"/>
            <a:ext cx="254556" cy="254556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36"/>
          <p:cNvSpPr txBox="1"/>
          <p:nvPr/>
        </p:nvSpPr>
        <p:spPr>
          <a:xfrm>
            <a:off x="413125" y="3595638"/>
            <a:ext cx="398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Тарифы</a:t>
            </a:r>
            <a:endParaRPr sz="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8" name="Google Shape;718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18600" y="4017974"/>
            <a:ext cx="323100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36"/>
          <p:cNvSpPr/>
          <p:nvPr/>
        </p:nvSpPr>
        <p:spPr>
          <a:xfrm>
            <a:off x="4915863" y="4546863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36"/>
          <p:cNvSpPr txBox="1"/>
          <p:nvPr/>
        </p:nvSpPr>
        <p:spPr>
          <a:xfrm>
            <a:off x="5325977" y="4493413"/>
            <a:ext cx="15663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водоснабжения: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 обустройство технического в/с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1" name="Google Shape;721;p36"/>
          <p:cNvSpPr/>
          <p:nvPr/>
        </p:nvSpPr>
        <p:spPr>
          <a:xfrm>
            <a:off x="6801847" y="445900"/>
            <a:ext cx="323100" cy="323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2" name="Google Shape;722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2999" y="497051"/>
            <a:ext cx="220796" cy="220796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36"/>
          <p:cNvSpPr txBox="1"/>
          <p:nvPr/>
        </p:nvSpPr>
        <p:spPr>
          <a:xfrm>
            <a:off x="3897100" y="365988"/>
            <a:ext cx="254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Строительство туристического комплекса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24" name="Google Shape;724;p36"/>
          <p:cNvCxnSpPr/>
          <p:nvPr/>
        </p:nvCxnSpPr>
        <p:spPr>
          <a:xfrm rot="10800000">
            <a:off x="3897100" y="388500"/>
            <a:ext cx="3000" cy="4392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25" name="Google Shape;72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8850" y="4624637"/>
            <a:ext cx="254550" cy="2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36"/>
          <p:cNvSpPr/>
          <p:nvPr/>
        </p:nvSpPr>
        <p:spPr>
          <a:xfrm>
            <a:off x="7223675" y="444400"/>
            <a:ext cx="326100" cy="326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7" name="Google Shape;72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9649" y="506230"/>
            <a:ext cx="202365" cy="202365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36"/>
          <p:cNvSpPr txBox="1"/>
          <p:nvPr/>
        </p:nvSpPr>
        <p:spPr>
          <a:xfrm>
            <a:off x="213620" y="376436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Название тарифа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29" name="Google Shape;729;p36"/>
          <p:cNvSpPr txBox="1"/>
          <p:nvPr/>
        </p:nvSpPr>
        <p:spPr>
          <a:xfrm>
            <a:off x="1889645" y="3755075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Стоимость/руб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30" name="Google Shape;730;p36"/>
          <p:cNvSpPr txBox="1"/>
          <p:nvPr/>
        </p:nvSpPr>
        <p:spPr>
          <a:xfrm>
            <a:off x="4545" y="3956038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Горячая вода(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731" name="Google Shape;731;p36"/>
          <p:cNvCxnSpPr/>
          <p:nvPr/>
        </p:nvCxnSpPr>
        <p:spPr>
          <a:xfrm rot="10800000">
            <a:off x="-6485" y="39959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2" name="Google Shape;732;p36"/>
          <p:cNvCxnSpPr/>
          <p:nvPr/>
        </p:nvCxnSpPr>
        <p:spPr>
          <a:xfrm rot="10800000">
            <a:off x="-23776" y="3829725"/>
            <a:ext cx="44163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3" name="Google Shape;733;p36"/>
          <p:cNvCxnSpPr/>
          <p:nvPr/>
        </p:nvCxnSpPr>
        <p:spPr>
          <a:xfrm rot="10800000">
            <a:off x="1585775" y="3829675"/>
            <a:ext cx="4500" cy="13020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4" name="Google Shape;734;p36"/>
          <p:cNvSpPr txBox="1"/>
          <p:nvPr/>
        </p:nvSpPr>
        <p:spPr>
          <a:xfrm>
            <a:off x="4545" y="4189013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Холодная вода(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35" name="Google Shape;735;p36"/>
          <p:cNvSpPr txBox="1"/>
          <p:nvPr/>
        </p:nvSpPr>
        <p:spPr>
          <a:xfrm>
            <a:off x="4545" y="4400425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Водоотведение(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36" name="Google Shape;736;p36"/>
          <p:cNvSpPr txBox="1"/>
          <p:nvPr/>
        </p:nvSpPr>
        <p:spPr>
          <a:xfrm>
            <a:off x="495" y="4628963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Электроснабжение 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кВт ч.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37" name="Google Shape;737;p36"/>
          <p:cNvSpPr txBox="1"/>
          <p:nvPr/>
        </p:nvSpPr>
        <p:spPr>
          <a:xfrm>
            <a:off x="4545" y="4872588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Теплоснабжение(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за Гкалл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38" name="Google Shape;738;p36"/>
          <p:cNvSpPr txBox="1"/>
          <p:nvPr/>
        </p:nvSpPr>
        <p:spPr>
          <a:xfrm>
            <a:off x="2151745" y="4202025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39" name="Google Shape;739;p36"/>
          <p:cNvSpPr txBox="1"/>
          <p:nvPr/>
        </p:nvSpPr>
        <p:spPr>
          <a:xfrm>
            <a:off x="2151745" y="3978238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40" name="Google Shape;740;p36"/>
          <p:cNvSpPr txBox="1"/>
          <p:nvPr/>
        </p:nvSpPr>
        <p:spPr>
          <a:xfrm>
            <a:off x="2143570" y="4429450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41" name="Google Shape;741;p36"/>
          <p:cNvSpPr txBox="1"/>
          <p:nvPr/>
        </p:nvSpPr>
        <p:spPr>
          <a:xfrm>
            <a:off x="2143570" y="463966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42" name="Google Shape;742;p36"/>
          <p:cNvSpPr txBox="1"/>
          <p:nvPr/>
        </p:nvSpPr>
        <p:spPr>
          <a:xfrm>
            <a:off x="2143570" y="486041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743" name="Google Shape;743;p36"/>
          <p:cNvCxnSpPr/>
          <p:nvPr/>
        </p:nvCxnSpPr>
        <p:spPr>
          <a:xfrm rot="10800000">
            <a:off x="-2074" y="4246263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4" name="Google Shape;744;p36"/>
          <p:cNvCxnSpPr/>
          <p:nvPr/>
        </p:nvCxnSpPr>
        <p:spPr>
          <a:xfrm rot="10800000">
            <a:off x="-2074" y="4444263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5" name="Google Shape;745;p36"/>
          <p:cNvCxnSpPr/>
          <p:nvPr/>
        </p:nvCxnSpPr>
        <p:spPr>
          <a:xfrm rot="10800000">
            <a:off x="-23885" y="4693300"/>
            <a:ext cx="4420800" cy="57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6" name="Google Shape;746;p36"/>
          <p:cNvCxnSpPr/>
          <p:nvPr/>
        </p:nvCxnSpPr>
        <p:spPr>
          <a:xfrm rot="10800000">
            <a:off x="-9285" y="49153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7" name="Google Shape;747;p36"/>
          <p:cNvSpPr/>
          <p:nvPr/>
        </p:nvSpPr>
        <p:spPr>
          <a:xfrm>
            <a:off x="7671224" y="444400"/>
            <a:ext cx="326100" cy="326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8" name="Google Shape;748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2749" y="1975830"/>
            <a:ext cx="202365" cy="202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1525" y="4593427"/>
            <a:ext cx="353975" cy="35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7475" y="445888"/>
            <a:ext cx="323100" cy="32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97425" y="1033750"/>
            <a:ext cx="4771675" cy="2195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7"/>
          <p:cNvSpPr/>
          <p:nvPr/>
        </p:nvSpPr>
        <p:spPr>
          <a:xfrm>
            <a:off x="2196650" y="2537500"/>
            <a:ext cx="2124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37"/>
          <p:cNvSpPr/>
          <p:nvPr/>
        </p:nvSpPr>
        <p:spPr>
          <a:xfrm>
            <a:off x="2204587" y="3079400"/>
            <a:ext cx="2124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37"/>
          <p:cNvSpPr/>
          <p:nvPr/>
        </p:nvSpPr>
        <p:spPr>
          <a:xfrm>
            <a:off x="150600" y="3097950"/>
            <a:ext cx="2007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37"/>
          <p:cNvSpPr/>
          <p:nvPr/>
        </p:nvSpPr>
        <p:spPr>
          <a:xfrm>
            <a:off x="150600" y="2537488"/>
            <a:ext cx="2007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37"/>
          <p:cNvSpPr/>
          <p:nvPr/>
        </p:nvSpPr>
        <p:spPr>
          <a:xfrm>
            <a:off x="6363477" y="432048"/>
            <a:ext cx="323100" cy="323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37"/>
          <p:cNvSpPr txBox="1"/>
          <p:nvPr/>
        </p:nvSpPr>
        <p:spPr>
          <a:xfrm>
            <a:off x="500" y="-39900"/>
            <a:ext cx="9168600" cy="431100"/>
          </a:xfrm>
          <a:prstGeom prst="rect">
            <a:avLst/>
          </a:prstGeom>
          <a:solidFill>
            <a:srgbClr val="23209A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Свободные земельные участки и инвестиционные площадки</a:t>
            </a:r>
            <a:endParaRPr sz="16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62" name="Google Shape;762;p37"/>
          <p:cNvSpPr txBox="1"/>
          <p:nvPr/>
        </p:nvSpPr>
        <p:spPr>
          <a:xfrm>
            <a:off x="-989825" y="368713"/>
            <a:ext cx="5941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Инвестиционная площадка  №</a:t>
            </a:r>
            <a:r>
              <a:rPr lang="ru" sz="1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6</a:t>
            </a:r>
            <a:r>
              <a:rPr lang="ru" sz="1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                 </a:t>
            </a:r>
            <a:endParaRPr sz="17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763" name="Google Shape;763;p37"/>
          <p:cNvCxnSpPr/>
          <p:nvPr/>
        </p:nvCxnSpPr>
        <p:spPr>
          <a:xfrm flipH="1">
            <a:off x="-13821" y="823700"/>
            <a:ext cx="4408500" cy="18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4" name="Google Shape;764;p37"/>
          <p:cNvSpPr txBox="1"/>
          <p:nvPr/>
        </p:nvSpPr>
        <p:spPr>
          <a:xfrm>
            <a:off x="2159475" y="783325"/>
            <a:ext cx="119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Площадь</a:t>
            </a:r>
            <a:endParaRPr sz="1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5" name="Google Shape;765;p37"/>
          <p:cNvSpPr txBox="1"/>
          <p:nvPr/>
        </p:nvSpPr>
        <p:spPr>
          <a:xfrm>
            <a:off x="2395307" y="1066925"/>
            <a:ext cx="1264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0,</a:t>
            </a: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123</a:t>
            </a:r>
            <a:r>
              <a:rPr lang="ru" sz="11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га</a:t>
            </a:r>
            <a:endParaRPr sz="11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766" name="Google Shape;766;p37"/>
          <p:cNvCxnSpPr/>
          <p:nvPr/>
        </p:nvCxnSpPr>
        <p:spPr>
          <a:xfrm rot="10800000" flipH="1">
            <a:off x="2189200" y="824925"/>
            <a:ext cx="1500" cy="14079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7" name="Google Shape;767;p37"/>
          <p:cNvCxnSpPr/>
          <p:nvPr/>
        </p:nvCxnSpPr>
        <p:spPr>
          <a:xfrm flipH="1">
            <a:off x="-8537" y="1100625"/>
            <a:ext cx="4403400" cy="42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8" name="Google Shape;768;p37"/>
          <p:cNvSpPr txBox="1"/>
          <p:nvPr/>
        </p:nvSpPr>
        <p:spPr>
          <a:xfrm>
            <a:off x="-143928" y="1379938"/>
            <a:ext cx="2428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Предполагаемое направление использования участка</a:t>
            </a:r>
            <a:endParaRPr sz="10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69" name="Google Shape;769;p37"/>
          <p:cNvCxnSpPr/>
          <p:nvPr/>
        </p:nvCxnSpPr>
        <p:spPr>
          <a:xfrm flipH="1">
            <a:off x="-17986" y="1377750"/>
            <a:ext cx="4404900" cy="9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0" name="Google Shape;770;p37"/>
          <p:cNvSpPr txBox="1"/>
          <p:nvPr/>
        </p:nvSpPr>
        <p:spPr>
          <a:xfrm>
            <a:off x="37120" y="767438"/>
            <a:ext cx="2066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Кадастровый номер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71" name="Google Shape;771;p37"/>
          <p:cNvCxnSpPr/>
          <p:nvPr/>
        </p:nvCxnSpPr>
        <p:spPr>
          <a:xfrm rot="10800000">
            <a:off x="-26166" y="1812475"/>
            <a:ext cx="4421100" cy="27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2" name="Google Shape;772;p37"/>
          <p:cNvSpPr txBox="1"/>
          <p:nvPr/>
        </p:nvSpPr>
        <p:spPr>
          <a:xfrm>
            <a:off x="61667" y="1740933"/>
            <a:ext cx="20667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Земли населенных </a:t>
            </a:r>
            <a:r>
              <a:rPr lang="ru" sz="9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пунктов</a:t>
            </a:r>
            <a:r>
              <a:rPr lang="ru-RU" sz="9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9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(для размещения торгового объекта)</a:t>
            </a:r>
            <a:endParaRPr sz="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3" name="Google Shape;773;p37"/>
          <p:cNvSpPr txBox="1"/>
          <p:nvPr/>
        </p:nvSpPr>
        <p:spPr>
          <a:xfrm>
            <a:off x="398238" y="1068363"/>
            <a:ext cx="1753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03:11:</a:t>
            </a: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100128</a:t>
            </a: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66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4" name="Google Shape;774;p37"/>
          <p:cNvSpPr txBox="1"/>
          <p:nvPr/>
        </p:nvSpPr>
        <p:spPr>
          <a:xfrm>
            <a:off x="1799025" y="1440413"/>
            <a:ext cx="192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Доступность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5" name="Google Shape;775;p37"/>
          <p:cNvSpPr txBox="1"/>
          <p:nvPr/>
        </p:nvSpPr>
        <p:spPr>
          <a:xfrm>
            <a:off x="-132950" y="2194900"/>
            <a:ext cx="4704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Сведения об инженерной инфраструктуре на участке: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6" name="Google Shape;776;p37"/>
          <p:cNvSpPr txBox="1"/>
          <p:nvPr/>
        </p:nvSpPr>
        <p:spPr>
          <a:xfrm>
            <a:off x="-174087" y="2508713"/>
            <a:ext cx="2802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Электроснабжение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ВЛ 10 кВ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7" name="Google Shape;777;p37"/>
          <p:cNvSpPr txBox="1"/>
          <p:nvPr/>
        </p:nvSpPr>
        <p:spPr>
          <a:xfrm>
            <a:off x="2008431" y="3032838"/>
            <a:ext cx="2627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Водоснабжение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 м3/час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8" name="Google Shape;778;p37"/>
          <p:cNvSpPr txBox="1"/>
          <p:nvPr/>
        </p:nvSpPr>
        <p:spPr>
          <a:xfrm>
            <a:off x="-211362" y="3032275"/>
            <a:ext cx="2899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Водоотведение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автономное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9" name="Google Shape;779;p37"/>
          <p:cNvSpPr txBox="1"/>
          <p:nvPr/>
        </p:nvSpPr>
        <p:spPr>
          <a:xfrm>
            <a:off x="1941807" y="2497901"/>
            <a:ext cx="2865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Теплоснабжение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Централизованное</a:t>
            </a: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0" name="Google Shape;780;p37"/>
          <p:cNvSpPr/>
          <p:nvPr/>
        </p:nvSpPr>
        <p:spPr>
          <a:xfrm>
            <a:off x="7520525" y="2925025"/>
            <a:ext cx="229200" cy="192600"/>
          </a:xfrm>
          <a:prstGeom prst="mathMultiply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1" name="Google Shape;781;p37"/>
          <p:cNvCxnSpPr/>
          <p:nvPr/>
        </p:nvCxnSpPr>
        <p:spPr>
          <a:xfrm rot="10800000">
            <a:off x="-9292" y="22426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82" name="Google Shape;78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963" y="2585661"/>
            <a:ext cx="353976" cy="35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5500" y="3166013"/>
            <a:ext cx="280250" cy="2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5188" y="2554662"/>
            <a:ext cx="400179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6175" y="3137713"/>
            <a:ext cx="353975" cy="353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6" name="Google Shape;786;p37"/>
          <p:cNvCxnSpPr/>
          <p:nvPr/>
        </p:nvCxnSpPr>
        <p:spPr>
          <a:xfrm rot="10800000">
            <a:off x="4371613" y="883925"/>
            <a:ext cx="10500" cy="4328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7" name="Google Shape;787;p37"/>
          <p:cNvSpPr txBox="1"/>
          <p:nvPr/>
        </p:nvSpPr>
        <p:spPr>
          <a:xfrm>
            <a:off x="4629138" y="3618350"/>
            <a:ext cx="3984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Условные обозначения: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8" name="Google Shape;788;p37"/>
          <p:cNvSpPr/>
          <p:nvPr/>
        </p:nvSpPr>
        <p:spPr>
          <a:xfrm>
            <a:off x="4921075" y="3991113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37"/>
          <p:cNvSpPr/>
          <p:nvPr/>
        </p:nvSpPr>
        <p:spPr>
          <a:xfrm>
            <a:off x="6875109" y="3974475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37"/>
          <p:cNvSpPr/>
          <p:nvPr/>
        </p:nvSpPr>
        <p:spPr>
          <a:xfrm>
            <a:off x="6860821" y="4567402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37"/>
          <p:cNvSpPr txBox="1"/>
          <p:nvPr/>
        </p:nvSpPr>
        <p:spPr>
          <a:xfrm>
            <a:off x="5300925" y="3908875"/>
            <a:ext cx="1616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электроснабжения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2" name="Google Shape;792;p37"/>
          <p:cNvSpPr txBox="1"/>
          <p:nvPr/>
        </p:nvSpPr>
        <p:spPr>
          <a:xfrm>
            <a:off x="7256650" y="3948675"/>
            <a:ext cx="1566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водоотведения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3" name="Google Shape;793;p37"/>
          <p:cNvSpPr txBox="1"/>
          <p:nvPr/>
        </p:nvSpPr>
        <p:spPr>
          <a:xfrm>
            <a:off x="7270925" y="4562725"/>
            <a:ext cx="156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Теплоснабжение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94" name="Google Shape;794;p37"/>
          <p:cNvCxnSpPr/>
          <p:nvPr/>
        </p:nvCxnSpPr>
        <p:spPr>
          <a:xfrm rot="10800000">
            <a:off x="-6485" y="3669250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95" name="Google Shape;795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6000" y="4056037"/>
            <a:ext cx="280250" cy="2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97742" y="458389"/>
            <a:ext cx="254556" cy="254556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37"/>
          <p:cNvSpPr txBox="1"/>
          <p:nvPr/>
        </p:nvSpPr>
        <p:spPr>
          <a:xfrm>
            <a:off x="413125" y="3595638"/>
            <a:ext cx="398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Тарифы</a:t>
            </a:r>
            <a:endParaRPr sz="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98" name="Google Shape;798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18600" y="4017974"/>
            <a:ext cx="323100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37"/>
          <p:cNvSpPr/>
          <p:nvPr/>
        </p:nvSpPr>
        <p:spPr>
          <a:xfrm>
            <a:off x="4915863" y="4546863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37"/>
          <p:cNvSpPr txBox="1"/>
          <p:nvPr/>
        </p:nvSpPr>
        <p:spPr>
          <a:xfrm>
            <a:off x="5325977" y="4493413"/>
            <a:ext cx="1566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водоснабжения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1" name="Google Shape;801;p37"/>
          <p:cNvSpPr/>
          <p:nvPr/>
        </p:nvSpPr>
        <p:spPr>
          <a:xfrm>
            <a:off x="6801847" y="445900"/>
            <a:ext cx="323100" cy="323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2" name="Google Shape;802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2999" y="497051"/>
            <a:ext cx="220796" cy="220796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37"/>
          <p:cNvSpPr txBox="1"/>
          <p:nvPr/>
        </p:nvSpPr>
        <p:spPr>
          <a:xfrm>
            <a:off x="3897100" y="406700"/>
            <a:ext cx="26916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размещения торгового </a:t>
            </a:r>
            <a:r>
              <a:rPr lang="ru" sz="9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объекта</a:t>
            </a:r>
            <a:r>
              <a:rPr lang="ru" sz="9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04" name="Google Shape;804;p37"/>
          <p:cNvCxnSpPr/>
          <p:nvPr/>
        </p:nvCxnSpPr>
        <p:spPr>
          <a:xfrm rot="10800000">
            <a:off x="3897100" y="388500"/>
            <a:ext cx="3000" cy="4392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05" name="Google Shape;80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8850" y="4624637"/>
            <a:ext cx="254550" cy="2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37"/>
          <p:cNvSpPr/>
          <p:nvPr/>
        </p:nvSpPr>
        <p:spPr>
          <a:xfrm>
            <a:off x="7223675" y="444400"/>
            <a:ext cx="326100" cy="326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7" name="Google Shape;807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9649" y="506230"/>
            <a:ext cx="202365" cy="202365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37"/>
          <p:cNvSpPr txBox="1"/>
          <p:nvPr/>
        </p:nvSpPr>
        <p:spPr>
          <a:xfrm>
            <a:off x="213620" y="376436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Название тарифа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9" name="Google Shape;809;p37"/>
          <p:cNvSpPr txBox="1"/>
          <p:nvPr/>
        </p:nvSpPr>
        <p:spPr>
          <a:xfrm>
            <a:off x="1889645" y="3755075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Стоимость/руб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0" name="Google Shape;810;p37"/>
          <p:cNvSpPr txBox="1"/>
          <p:nvPr/>
        </p:nvSpPr>
        <p:spPr>
          <a:xfrm>
            <a:off x="4545" y="3956038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Горячая вода(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811" name="Google Shape;811;p37"/>
          <p:cNvCxnSpPr/>
          <p:nvPr/>
        </p:nvCxnSpPr>
        <p:spPr>
          <a:xfrm rot="10800000">
            <a:off x="-6485" y="39959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2" name="Google Shape;812;p37"/>
          <p:cNvCxnSpPr/>
          <p:nvPr/>
        </p:nvCxnSpPr>
        <p:spPr>
          <a:xfrm rot="10800000">
            <a:off x="-23776" y="3829725"/>
            <a:ext cx="44163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3" name="Google Shape;813;p37"/>
          <p:cNvCxnSpPr/>
          <p:nvPr/>
        </p:nvCxnSpPr>
        <p:spPr>
          <a:xfrm rot="10800000">
            <a:off x="1585775" y="3829675"/>
            <a:ext cx="4500" cy="13020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4" name="Google Shape;814;p37"/>
          <p:cNvSpPr txBox="1"/>
          <p:nvPr/>
        </p:nvSpPr>
        <p:spPr>
          <a:xfrm>
            <a:off x="4545" y="4189013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Холодная вода(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5" name="Google Shape;815;p37"/>
          <p:cNvSpPr txBox="1"/>
          <p:nvPr/>
        </p:nvSpPr>
        <p:spPr>
          <a:xfrm>
            <a:off x="4545" y="4400425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Водоотведение(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6" name="Google Shape;816;p37"/>
          <p:cNvSpPr txBox="1"/>
          <p:nvPr/>
        </p:nvSpPr>
        <p:spPr>
          <a:xfrm>
            <a:off x="495" y="4628963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Электроснабжение 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кВт ч.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7" name="Google Shape;817;p37"/>
          <p:cNvSpPr txBox="1"/>
          <p:nvPr/>
        </p:nvSpPr>
        <p:spPr>
          <a:xfrm>
            <a:off x="4545" y="4872588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Теплоснабжение(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за Гкалл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8" name="Google Shape;818;p37"/>
          <p:cNvSpPr txBox="1"/>
          <p:nvPr/>
        </p:nvSpPr>
        <p:spPr>
          <a:xfrm>
            <a:off x="2151745" y="4202025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9" name="Google Shape;819;p37"/>
          <p:cNvSpPr txBox="1"/>
          <p:nvPr/>
        </p:nvSpPr>
        <p:spPr>
          <a:xfrm>
            <a:off x="2151745" y="3978238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20" name="Google Shape;820;p37"/>
          <p:cNvSpPr txBox="1"/>
          <p:nvPr/>
        </p:nvSpPr>
        <p:spPr>
          <a:xfrm>
            <a:off x="2143570" y="4429450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21" name="Google Shape;821;p37"/>
          <p:cNvSpPr txBox="1"/>
          <p:nvPr/>
        </p:nvSpPr>
        <p:spPr>
          <a:xfrm>
            <a:off x="2143570" y="463966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22" name="Google Shape;822;p37"/>
          <p:cNvSpPr txBox="1"/>
          <p:nvPr/>
        </p:nvSpPr>
        <p:spPr>
          <a:xfrm>
            <a:off x="2143570" y="486041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823" name="Google Shape;823;p37"/>
          <p:cNvCxnSpPr/>
          <p:nvPr/>
        </p:nvCxnSpPr>
        <p:spPr>
          <a:xfrm rot="10800000">
            <a:off x="-2074" y="4246263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4" name="Google Shape;824;p37"/>
          <p:cNvCxnSpPr/>
          <p:nvPr/>
        </p:nvCxnSpPr>
        <p:spPr>
          <a:xfrm rot="10800000">
            <a:off x="-2074" y="4444263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5" name="Google Shape;825;p37"/>
          <p:cNvCxnSpPr/>
          <p:nvPr/>
        </p:nvCxnSpPr>
        <p:spPr>
          <a:xfrm rot="10800000">
            <a:off x="-23885" y="4693300"/>
            <a:ext cx="4420800" cy="57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6" name="Google Shape;826;p37"/>
          <p:cNvCxnSpPr/>
          <p:nvPr/>
        </p:nvCxnSpPr>
        <p:spPr>
          <a:xfrm rot="10800000">
            <a:off x="-9285" y="49153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7" name="Google Shape;827;p37"/>
          <p:cNvSpPr/>
          <p:nvPr/>
        </p:nvSpPr>
        <p:spPr>
          <a:xfrm>
            <a:off x="7671224" y="444400"/>
            <a:ext cx="326100" cy="326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8" name="Google Shape;82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2749" y="1975830"/>
            <a:ext cx="202365" cy="202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1525" y="4593427"/>
            <a:ext cx="353975" cy="35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7475" y="445888"/>
            <a:ext cx="323100" cy="323123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37"/>
          <p:cNvSpPr txBox="1"/>
          <p:nvPr/>
        </p:nvSpPr>
        <p:spPr>
          <a:xfrm>
            <a:off x="2112050" y="1763950"/>
            <a:ext cx="2293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410 км до УУ, 0 км. до с. Курумкан,</a:t>
            </a:r>
            <a:endParaRPr sz="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410 км. до жд путей, 0 км. до автодороги рег. значения Р-438</a:t>
            </a:r>
            <a:endParaRPr sz="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32" name="Google Shape;832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32100" y="797524"/>
            <a:ext cx="2899200" cy="2741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38"/>
          <p:cNvSpPr/>
          <p:nvPr/>
        </p:nvSpPr>
        <p:spPr>
          <a:xfrm>
            <a:off x="2196650" y="2537500"/>
            <a:ext cx="2124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38"/>
          <p:cNvSpPr/>
          <p:nvPr/>
        </p:nvSpPr>
        <p:spPr>
          <a:xfrm>
            <a:off x="2204587" y="3079400"/>
            <a:ext cx="2124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38"/>
          <p:cNvSpPr/>
          <p:nvPr/>
        </p:nvSpPr>
        <p:spPr>
          <a:xfrm>
            <a:off x="150600" y="3097950"/>
            <a:ext cx="2007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38"/>
          <p:cNvSpPr/>
          <p:nvPr/>
        </p:nvSpPr>
        <p:spPr>
          <a:xfrm>
            <a:off x="150600" y="2537488"/>
            <a:ext cx="2007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38"/>
          <p:cNvSpPr/>
          <p:nvPr/>
        </p:nvSpPr>
        <p:spPr>
          <a:xfrm>
            <a:off x="6363477" y="432048"/>
            <a:ext cx="323100" cy="323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38"/>
          <p:cNvSpPr txBox="1"/>
          <p:nvPr/>
        </p:nvSpPr>
        <p:spPr>
          <a:xfrm>
            <a:off x="500" y="-39900"/>
            <a:ext cx="9168600" cy="431100"/>
          </a:xfrm>
          <a:prstGeom prst="rect">
            <a:avLst/>
          </a:prstGeom>
          <a:solidFill>
            <a:srgbClr val="23209A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Свободные земельные участки и инвестиционные площадки</a:t>
            </a:r>
            <a:endParaRPr sz="16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43" name="Google Shape;843;p38"/>
          <p:cNvSpPr txBox="1"/>
          <p:nvPr/>
        </p:nvSpPr>
        <p:spPr>
          <a:xfrm>
            <a:off x="-989825" y="368713"/>
            <a:ext cx="5941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Инвестиционная площадка  №</a:t>
            </a:r>
            <a:r>
              <a:rPr lang="ru" sz="1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7</a:t>
            </a:r>
            <a:r>
              <a:rPr lang="ru" sz="1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                 </a:t>
            </a:r>
            <a:endParaRPr sz="17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844" name="Google Shape;844;p38"/>
          <p:cNvCxnSpPr/>
          <p:nvPr/>
        </p:nvCxnSpPr>
        <p:spPr>
          <a:xfrm flipH="1">
            <a:off x="-13821" y="823700"/>
            <a:ext cx="4408500" cy="18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45" name="Google Shape;845;p38"/>
          <p:cNvSpPr txBox="1"/>
          <p:nvPr/>
        </p:nvSpPr>
        <p:spPr>
          <a:xfrm>
            <a:off x="2159475" y="783325"/>
            <a:ext cx="119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Площадь</a:t>
            </a:r>
            <a:endParaRPr sz="1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6" name="Google Shape;846;p38"/>
          <p:cNvSpPr txBox="1"/>
          <p:nvPr/>
        </p:nvSpPr>
        <p:spPr>
          <a:xfrm>
            <a:off x="2395307" y="1066925"/>
            <a:ext cx="1264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0,</a:t>
            </a:r>
            <a:r>
              <a:rPr lang="ru" sz="11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04</a:t>
            </a:r>
            <a:r>
              <a:rPr lang="ru" sz="1100" b="0" i="0" u="none" strike="noStrike" cap="none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1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га</a:t>
            </a:r>
            <a:endParaRPr sz="11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847" name="Google Shape;847;p38"/>
          <p:cNvCxnSpPr/>
          <p:nvPr/>
        </p:nvCxnSpPr>
        <p:spPr>
          <a:xfrm rot="10800000" flipH="1">
            <a:off x="2189200" y="824925"/>
            <a:ext cx="1500" cy="14079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8" name="Google Shape;848;p38"/>
          <p:cNvCxnSpPr/>
          <p:nvPr/>
        </p:nvCxnSpPr>
        <p:spPr>
          <a:xfrm flipH="1">
            <a:off x="-8537" y="1100625"/>
            <a:ext cx="4403400" cy="42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49" name="Google Shape;849;p38"/>
          <p:cNvSpPr txBox="1"/>
          <p:nvPr/>
        </p:nvSpPr>
        <p:spPr>
          <a:xfrm>
            <a:off x="-143928" y="1379938"/>
            <a:ext cx="2428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Предполагаемое направление использования участка</a:t>
            </a:r>
            <a:endParaRPr sz="10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50" name="Google Shape;850;p38"/>
          <p:cNvCxnSpPr/>
          <p:nvPr/>
        </p:nvCxnSpPr>
        <p:spPr>
          <a:xfrm flipH="1">
            <a:off x="-17986" y="1377750"/>
            <a:ext cx="4404900" cy="9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51" name="Google Shape;851;p38"/>
          <p:cNvSpPr txBox="1"/>
          <p:nvPr/>
        </p:nvSpPr>
        <p:spPr>
          <a:xfrm>
            <a:off x="37120" y="767438"/>
            <a:ext cx="2066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Кадастровый номер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52" name="Google Shape;852;p38"/>
          <p:cNvCxnSpPr/>
          <p:nvPr/>
        </p:nvCxnSpPr>
        <p:spPr>
          <a:xfrm rot="10800000">
            <a:off x="-26166" y="1812475"/>
            <a:ext cx="4421100" cy="27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53" name="Google Shape;853;p38"/>
          <p:cNvSpPr txBox="1"/>
          <p:nvPr/>
        </p:nvSpPr>
        <p:spPr>
          <a:xfrm>
            <a:off x="37127" y="1837700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Земли населенных пунктов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4" name="Google Shape;854;p38"/>
          <p:cNvSpPr txBox="1"/>
          <p:nvPr/>
        </p:nvSpPr>
        <p:spPr>
          <a:xfrm>
            <a:off x="37120" y="1068363"/>
            <a:ext cx="2417322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03:11:</a:t>
            </a:r>
            <a:r>
              <a:rPr lang="ru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100205</a:t>
            </a:r>
            <a:r>
              <a:rPr lang="ru" sz="11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ru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2, </a:t>
            </a:r>
            <a:r>
              <a:rPr lang="ru" sz="11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03:11:100205:111</a:t>
            </a:r>
            <a:endParaRPr sz="11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5" name="Google Shape;855;p38"/>
          <p:cNvSpPr txBox="1"/>
          <p:nvPr/>
        </p:nvSpPr>
        <p:spPr>
          <a:xfrm>
            <a:off x="1799025" y="1440413"/>
            <a:ext cx="192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Доступность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6" name="Google Shape;856;p38"/>
          <p:cNvSpPr txBox="1"/>
          <p:nvPr/>
        </p:nvSpPr>
        <p:spPr>
          <a:xfrm>
            <a:off x="-132950" y="2194900"/>
            <a:ext cx="4704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Сведения об инженерной инфраструктуре на участке: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7" name="Google Shape;857;p38"/>
          <p:cNvSpPr txBox="1"/>
          <p:nvPr/>
        </p:nvSpPr>
        <p:spPr>
          <a:xfrm>
            <a:off x="-174087" y="2508713"/>
            <a:ext cx="2802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Электроснабжение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ВЛ 10 кВ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8" name="Google Shape;858;p38"/>
          <p:cNvSpPr txBox="1"/>
          <p:nvPr/>
        </p:nvSpPr>
        <p:spPr>
          <a:xfrm>
            <a:off x="2008431" y="3032838"/>
            <a:ext cx="2627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Водоснабжение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 м3/час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9" name="Google Shape;859;p38"/>
          <p:cNvSpPr txBox="1"/>
          <p:nvPr/>
        </p:nvSpPr>
        <p:spPr>
          <a:xfrm>
            <a:off x="-211362" y="3032275"/>
            <a:ext cx="2899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Водоотведение 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централизованное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0" name="Google Shape;860;p38"/>
          <p:cNvSpPr txBox="1"/>
          <p:nvPr/>
        </p:nvSpPr>
        <p:spPr>
          <a:xfrm>
            <a:off x="1941807" y="2497901"/>
            <a:ext cx="2865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Теплоснабжение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Централизованное</a:t>
            </a: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1" name="Google Shape;861;p38"/>
          <p:cNvSpPr/>
          <p:nvPr/>
        </p:nvSpPr>
        <p:spPr>
          <a:xfrm>
            <a:off x="7520525" y="2925025"/>
            <a:ext cx="229200" cy="192600"/>
          </a:xfrm>
          <a:prstGeom prst="mathMultiply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2" name="Google Shape;862;p38"/>
          <p:cNvCxnSpPr/>
          <p:nvPr/>
        </p:nvCxnSpPr>
        <p:spPr>
          <a:xfrm rot="10800000">
            <a:off x="-9292" y="22426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63" name="Google Shape;86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963" y="2585661"/>
            <a:ext cx="353976" cy="35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5500" y="3166013"/>
            <a:ext cx="280250" cy="2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5188" y="2554662"/>
            <a:ext cx="400179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6175" y="3137713"/>
            <a:ext cx="353975" cy="353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7" name="Google Shape;867;p38"/>
          <p:cNvCxnSpPr/>
          <p:nvPr/>
        </p:nvCxnSpPr>
        <p:spPr>
          <a:xfrm rot="10800000">
            <a:off x="4371613" y="883925"/>
            <a:ext cx="10500" cy="4328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8" name="Google Shape;868;p38"/>
          <p:cNvSpPr txBox="1"/>
          <p:nvPr/>
        </p:nvSpPr>
        <p:spPr>
          <a:xfrm>
            <a:off x="4629138" y="3618350"/>
            <a:ext cx="3984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Условные обозначения: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9" name="Google Shape;869;p38"/>
          <p:cNvSpPr/>
          <p:nvPr/>
        </p:nvSpPr>
        <p:spPr>
          <a:xfrm>
            <a:off x="4921075" y="3991113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38"/>
          <p:cNvSpPr/>
          <p:nvPr/>
        </p:nvSpPr>
        <p:spPr>
          <a:xfrm>
            <a:off x="6875109" y="3974475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38"/>
          <p:cNvSpPr/>
          <p:nvPr/>
        </p:nvSpPr>
        <p:spPr>
          <a:xfrm>
            <a:off x="6860821" y="4567402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38"/>
          <p:cNvSpPr txBox="1"/>
          <p:nvPr/>
        </p:nvSpPr>
        <p:spPr>
          <a:xfrm>
            <a:off x="5300925" y="3908875"/>
            <a:ext cx="1616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электроснабжения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3" name="Google Shape;873;p38"/>
          <p:cNvSpPr txBox="1"/>
          <p:nvPr/>
        </p:nvSpPr>
        <p:spPr>
          <a:xfrm>
            <a:off x="7256650" y="3948675"/>
            <a:ext cx="1566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водоотведения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4" name="Google Shape;874;p38"/>
          <p:cNvSpPr txBox="1"/>
          <p:nvPr/>
        </p:nvSpPr>
        <p:spPr>
          <a:xfrm>
            <a:off x="7270925" y="4562725"/>
            <a:ext cx="156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Теплоснабжение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75" name="Google Shape;875;p38"/>
          <p:cNvCxnSpPr/>
          <p:nvPr/>
        </p:nvCxnSpPr>
        <p:spPr>
          <a:xfrm rot="10800000">
            <a:off x="-6485" y="3669250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76" name="Google Shape;876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6000" y="4056037"/>
            <a:ext cx="280250" cy="2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97742" y="458389"/>
            <a:ext cx="254556" cy="254556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38"/>
          <p:cNvSpPr txBox="1"/>
          <p:nvPr/>
        </p:nvSpPr>
        <p:spPr>
          <a:xfrm>
            <a:off x="413125" y="3595638"/>
            <a:ext cx="398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Тарифы</a:t>
            </a:r>
            <a:endParaRPr sz="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79" name="Google Shape;879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18600" y="4017974"/>
            <a:ext cx="323100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38"/>
          <p:cNvSpPr/>
          <p:nvPr/>
        </p:nvSpPr>
        <p:spPr>
          <a:xfrm>
            <a:off x="4915863" y="4546863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38"/>
          <p:cNvSpPr txBox="1"/>
          <p:nvPr/>
        </p:nvSpPr>
        <p:spPr>
          <a:xfrm>
            <a:off x="5325977" y="4493413"/>
            <a:ext cx="1566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водоснабжения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2" name="Google Shape;882;p38"/>
          <p:cNvSpPr/>
          <p:nvPr/>
        </p:nvSpPr>
        <p:spPr>
          <a:xfrm>
            <a:off x="6801847" y="445900"/>
            <a:ext cx="323100" cy="323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3" name="Google Shape;883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2999" y="497051"/>
            <a:ext cx="220796" cy="220796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38"/>
          <p:cNvSpPr txBox="1"/>
          <p:nvPr/>
        </p:nvSpPr>
        <p:spPr>
          <a:xfrm>
            <a:off x="3897100" y="406700"/>
            <a:ext cx="2691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размещения торговых площадей, оказания бытовых услуг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85" name="Google Shape;885;p38"/>
          <p:cNvCxnSpPr/>
          <p:nvPr/>
        </p:nvCxnSpPr>
        <p:spPr>
          <a:xfrm rot="10800000">
            <a:off x="3897100" y="388500"/>
            <a:ext cx="3000" cy="4392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86" name="Google Shape;886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8850" y="4624637"/>
            <a:ext cx="254550" cy="2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38"/>
          <p:cNvSpPr/>
          <p:nvPr/>
        </p:nvSpPr>
        <p:spPr>
          <a:xfrm>
            <a:off x="7223675" y="444400"/>
            <a:ext cx="326100" cy="326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8" name="Google Shape;88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9649" y="506230"/>
            <a:ext cx="202365" cy="202365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38"/>
          <p:cNvSpPr txBox="1"/>
          <p:nvPr/>
        </p:nvSpPr>
        <p:spPr>
          <a:xfrm>
            <a:off x="213620" y="376436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Название тарифа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90" name="Google Shape;890;p38"/>
          <p:cNvSpPr txBox="1"/>
          <p:nvPr/>
        </p:nvSpPr>
        <p:spPr>
          <a:xfrm>
            <a:off x="1889645" y="3755075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Стоимость/руб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91" name="Google Shape;891;p38"/>
          <p:cNvSpPr txBox="1"/>
          <p:nvPr/>
        </p:nvSpPr>
        <p:spPr>
          <a:xfrm>
            <a:off x="4545" y="3956038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Горячая вода(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892" name="Google Shape;892;p38"/>
          <p:cNvCxnSpPr/>
          <p:nvPr/>
        </p:nvCxnSpPr>
        <p:spPr>
          <a:xfrm rot="10800000">
            <a:off x="-6485" y="39959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3" name="Google Shape;893;p38"/>
          <p:cNvCxnSpPr/>
          <p:nvPr/>
        </p:nvCxnSpPr>
        <p:spPr>
          <a:xfrm rot="10800000">
            <a:off x="-23776" y="3829725"/>
            <a:ext cx="44163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4" name="Google Shape;894;p38"/>
          <p:cNvCxnSpPr/>
          <p:nvPr/>
        </p:nvCxnSpPr>
        <p:spPr>
          <a:xfrm rot="10800000">
            <a:off x="1585775" y="3829675"/>
            <a:ext cx="4500" cy="13020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5" name="Google Shape;895;p38"/>
          <p:cNvSpPr txBox="1"/>
          <p:nvPr/>
        </p:nvSpPr>
        <p:spPr>
          <a:xfrm>
            <a:off x="4545" y="4189013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Холодная вода(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96" name="Google Shape;896;p38"/>
          <p:cNvSpPr txBox="1"/>
          <p:nvPr/>
        </p:nvSpPr>
        <p:spPr>
          <a:xfrm>
            <a:off x="4545" y="4400425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Водоотведение(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97" name="Google Shape;897;p38"/>
          <p:cNvSpPr txBox="1"/>
          <p:nvPr/>
        </p:nvSpPr>
        <p:spPr>
          <a:xfrm>
            <a:off x="495" y="4628963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Электроснабжение 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кВт ч.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98" name="Google Shape;898;p38"/>
          <p:cNvSpPr txBox="1"/>
          <p:nvPr/>
        </p:nvSpPr>
        <p:spPr>
          <a:xfrm>
            <a:off x="4545" y="4872588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Теплоснабжение(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за Гкалл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99" name="Google Shape;899;p38"/>
          <p:cNvSpPr txBox="1"/>
          <p:nvPr/>
        </p:nvSpPr>
        <p:spPr>
          <a:xfrm>
            <a:off x="2151745" y="4202025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00" name="Google Shape;900;p38"/>
          <p:cNvSpPr txBox="1"/>
          <p:nvPr/>
        </p:nvSpPr>
        <p:spPr>
          <a:xfrm>
            <a:off x="2151745" y="3978238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01" name="Google Shape;901;p38"/>
          <p:cNvSpPr txBox="1"/>
          <p:nvPr/>
        </p:nvSpPr>
        <p:spPr>
          <a:xfrm>
            <a:off x="2143570" y="4429450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02" name="Google Shape;902;p38"/>
          <p:cNvSpPr txBox="1"/>
          <p:nvPr/>
        </p:nvSpPr>
        <p:spPr>
          <a:xfrm>
            <a:off x="2143570" y="463966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03" name="Google Shape;903;p38"/>
          <p:cNvSpPr txBox="1"/>
          <p:nvPr/>
        </p:nvSpPr>
        <p:spPr>
          <a:xfrm>
            <a:off x="2143570" y="486041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904" name="Google Shape;904;p38"/>
          <p:cNvCxnSpPr/>
          <p:nvPr/>
        </p:nvCxnSpPr>
        <p:spPr>
          <a:xfrm rot="10800000">
            <a:off x="-2074" y="4246263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5" name="Google Shape;905;p38"/>
          <p:cNvCxnSpPr/>
          <p:nvPr/>
        </p:nvCxnSpPr>
        <p:spPr>
          <a:xfrm rot="10800000">
            <a:off x="-2074" y="4444263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6" name="Google Shape;906;p38"/>
          <p:cNvCxnSpPr/>
          <p:nvPr/>
        </p:nvCxnSpPr>
        <p:spPr>
          <a:xfrm rot="10800000">
            <a:off x="-23885" y="4693300"/>
            <a:ext cx="4420800" cy="57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7" name="Google Shape;907;p38"/>
          <p:cNvCxnSpPr/>
          <p:nvPr/>
        </p:nvCxnSpPr>
        <p:spPr>
          <a:xfrm rot="10800000">
            <a:off x="-9285" y="49153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08" name="Google Shape;908;p38"/>
          <p:cNvSpPr/>
          <p:nvPr/>
        </p:nvSpPr>
        <p:spPr>
          <a:xfrm>
            <a:off x="7671224" y="444400"/>
            <a:ext cx="326100" cy="326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9" name="Google Shape;90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2749" y="1975830"/>
            <a:ext cx="202365" cy="202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1525" y="4593427"/>
            <a:ext cx="353975" cy="35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7475" y="445888"/>
            <a:ext cx="323100" cy="323123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38"/>
          <p:cNvSpPr txBox="1"/>
          <p:nvPr/>
        </p:nvSpPr>
        <p:spPr>
          <a:xfrm>
            <a:off x="2112050" y="1763950"/>
            <a:ext cx="2293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410 км до УУ, 0 км. до с. Курумкан,</a:t>
            </a:r>
            <a:endParaRPr sz="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410 км. до жд путей, 0 км. до автодороги рег. значения Р-438</a:t>
            </a:r>
            <a:endParaRPr sz="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9" name="Рисунок 78"/>
          <p:cNvPicPr/>
          <p:nvPr/>
        </p:nvPicPr>
        <p:blipFill rotWithShape="1">
          <a:blip r:embed="rId8"/>
          <a:srcRect l="51780" t="32045" r="25488" b="30807"/>
          <a:stretch/>
        </p:blipFill>
        <p:spPr bwMode="auto">
          <a:xfrm>
            <a:off x="5104661" y="883925"/>
            <a:ext cx="2645063" cy="25124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38"/>
          <p:cNvSpPr/>
          <p:nvPr/>
        </p:nvSpPr>
        <p:spPr>
          <a:xfrm>
            <a:off x="2196650" y="2537500"/>
            <a:ext cx="2124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38"/>
          <p:cNvSpPr/>
          <p:nvPr/>
        </p:nvSpPr>
        <p:spPr>
          <a:xfrm>
            <a:off x="2204587" y="3079400"/>
            <a:ext cx="2124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38"/>
          <p:cNvSpPr/>
          <p:nvPr/>
        </p:nvSpPr>
        <p:spPr>
          <a:xfrm>
            <a:off x="150600" y="3097950"/>
            <a:ext cx="2007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38"/>
          <p:cNvSpPr/>
          <p:nvPr/>
        </p:nvSpPr>
        <p:spPr>
          <a:xfrm>
            <a:off x="150600" y="2537488"/>
            <a:ext cx="2007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38"/>
          <p:cNvSpPr/>
          <p:nvPr/>
        </p:nvSpPr>
        <p:spPr>
          <a:xfrm>
            <a:off x="6363477" y="432048"/>
            <a:ext cx="323100" cy="323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38"/>
          <p:cNvSpPr txBox="1"/>
          <p:nvPr/>
        </p:nvSpPr>
        <p:spPr>
          <a:xfrm>
            <a:off x="500" y="-39900"/>
            <a:ext cx="9168600" cy="431100"/>
          </a:xfrm>
          <a:prstGeom prst="rect">
            <a:avLst/>
          </a:prstGeom>
          <a:solidFill>
            <a:srgbClr val="23209A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Свободные земельные участки и инвестиционные площадки</a:t>
            </a:r>
            <a:endParaRPr sz="16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43" name="Google Shape;843;p38"/>
          <p:cNvSpPr txBox="1"/>
          <p:nvPr/>
        </p:nvSpPr>
        <p:spPr>
          <a:xfrm>
            <a:off x="-989825" y="368713"/>
            <a:ext cx="5941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Инвестиционная площадка  </a:t>
            </a:r>
            <a:r>
              <a:rPr lang="ru" sz="1700" b="0" i="0" u="none" strike="noStrike" cap="none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№8                   </a:t>
            </a:r>
            <a:endParaRPr sz="17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844" name="Google Shape;844;p38"/>
          <p:cNvCxnSpPr/>
          <p:nvPr/>
        </p:nvCxnSpPr>
        <p:spPr>
          <a:xfrm flipH="1">
            <a:off x="-13821" y="823700"/>
            <a:ext cx="4408500" cy="18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45" name="Google Shape;845;p38"/>
          <p:cNvSpPr txBox="1"/>
          <p:nvPr/>
        </p:nvSpPr>
        <p:spPr>
          <a:xfrm>
            <a:off x="2159475" y="783325"/>
            <a:ext cx="119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Площадь</a:t>
            </a:r>
            <a:endParaRPr sz="1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6" name="Google Shape;846;p38"/>
          <p:cNvSpPr txBox="1"/>
          <p:nvPr/>
        </p:nvSpPr>
        <p:spPr>
          <a:xfrm>
            <a:off x="2395307" y="1066925"/>
            <a:ext cx="1264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0,43</a:t>
            </a:r>
            <a:r>
              <a:rPr lang="ru" sz="11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</a:t>
            </a:r>
            <a:r>
              <a:rPr lang="ru" sz="1100" b="0" i="0" u="none" strike="noStrike" cap="none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1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га</a:t>
            </a:r>
            <a:endParaRPr sz="11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847" name="Google Shape;847;p38"/>
          <p:cNvCxnSpPr/>
          <p:nvPr/>
        </p:nvCxnSpPr>
        <p:spPr>
          <a:xfrm rot="10800000" flipH="1">
            <a:off x="2189200" y="824925"/>
            <a:ext cx="1500" cy="14079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8" name="Google Shape;848;p38"/>
          <p:cNvCxnSpPr/>
          <p:nvPr/>
        </p:nvCxnSpPr>
        <p:spPr>
          <a:xfrm flipH="1">
            <a:off x="-8537" y="1100625"/>
            <a:ext cx="4403400" cy="42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49" name="Google Shape;849;p38"/>
          <p:cNvSpPr txBox="1"/>
          <p:nvPr/>
        </p:nvSpPr>
        <p:spPr>
          <a:xfrm>
            <a:off x="-143928" y="1379938"/>
            <a:ext cx="2428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Предполагаемое направление использования участка</a:t>
            </a:r>
            <a:endParaRPr sz="10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50" name="Google Shape;850;p38"/>
          <p:cNvCxnSpPr/>
          <p:nvPr/>
        </p:nvCxnSpPr>
        <p:spPr>
          <a:xfrm flipH="1">
            <a:off x="-17986" y="1377750"/>
            <a:ext cx="4404900" cy="9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51" name="Google Shape;851;p38"/>
          <p:cNvSpPr txBox="1"/>
          <p:nvPr/>
        </p:nvSpPr>
        <p:spPr>
          <a:xfrm>
            <a:off x="37120" y="767438"/>
            <a:ext cx="2066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Кадастровый номер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52" name="Google Shape;852;p38"/>
          <p:cNvCxnSpPr/>
          <p:nvPr/>
        </p:nvCxnSpPr>
        <p:spPr>
          <a:xfrm rot="10800000">
            <a:off x="-26166" y="1812475"/>
            <a:ext cx="4421100" cy="27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53" name="Google Shape;853;p38"/>
          <p:cNvSpPr txBox="1"/>
          <p:nvPr/>
        </p:nvSpPr>
        <p:spPr>
          <a:xfrm>
            <a:off x="37127" y="1837700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Земли населенных пунктов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4" name="Google Shape;854;p38"/>
          <p:cNvSpPr txBox="1"/>
          <p:nvPr/>
        </p:nvSpPr>
        <p:spPr>
          <a:xfrm>
            <a:off x="37120" y="1068363"/>
            <a:ext cx="2417322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03:11:</a:t>
            </a:r>
            <a:r>
              <a:rPr lang="ru" sz="11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100135</a:t>
            </a:r>
            <a:r>
              <a:rPr lang="ru" sz="11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:44</a:t>
            </a:r>
            <a:r>
              <a:rPr lang="ru" sz="11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03:11:100122:17</a:t>
            </a:r>
            <a:endParaRPr sz="11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5" name="Google Shape;855;p38"/>
          <p:cNvSpPr txBox="1"/>
          <p:nvPr/>
        </p:nvSpPr>
        <p:spPr>
          <a:xfrm>
            <a:off x="1799025" y="1440413"/>
            <a:ext cx="192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Доступность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6" name="Google Shape;856;p38"/>
          <p:cNvSpPr txBox="1"/>
          <p:nvPr/>
        </p:nvSpPr>
        <p:spPr>
          <a:xfrm>
            <a:off x="-132950" y="2194900"/>
            <a:ext cx="4704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Сведения об инженерной инфраструктуре на участке: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7" name="Google Shape;857;p38"/>
          <p:cNvSpPr txBox="1"/>
          <p:nvPr/>
        </p:nvSpPr>
        <p:spPr>
          <a:xfrm>
            <a:off x="-174087" y="2508713"/>
            <a:ext cx="2802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Электроснабжение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ВЛ 10 кВ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8" name="Google Shape;858;p38"/>
          <p:cNvSpPr txBox="1"/>
          <p:nvPr/>
        </p:nvSpPr>
        <p:spPr>
          <a:xfrm>
            <a:off x="2008431" y="3032838"/>
            <a:ext cx="2627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Водоснабжение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 м3/час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9" name="Google Shape;859;p38"/>
          <p:cNvSpPr txBox="1"/>
          <p:nvPr/>
        </p:nvSpPr>
        <p:spPr>
          <a:xfrm>
            <a:off x="-211362" y="3032275"/>
            <a:ext cx="2899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Водоотведение 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dirty="0">
                <a:solidFill>
                  <a:schemeClr val="dk1"/>
                </a:solidFill>
                <a:latin typeface="Montserrat SemiBold"/>
                <a:ea typeface="Montserrat"/>
                <a:cs typeface="Montserrat"/>
                <a:sym typeface="Montserrat SemiBold"/>
              </a:rPr>
              <a:t>-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0" name="Google Shape;860;p38"/>
          <p:cNvSpPr txBox="1"/>
          <p:nvPr/>
        </p:nvSpPr>
        <p:spPr>
          <a:xfrm>
            <a:off x="1941807" y="2497901"/>
            <a:ext cx="2865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Теплоснабжение 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Централизованное</a:t>
            </a:r>
            <a:r>
              <a:rPr lang="ru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1" name="Google Shape;861;p38"/>
          <p:cNvSpPr/>
          <p:nvPr/>
        </p:nvSpPr>
        <p:spPr>
          <a:xfrm>
            <a:off x="7520525" y="2925025"/>
            <a:ext cx="229200" cy="192600"/>
          </a:xfrm>
          <a:prstGeom prst="mathMultiply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2" name="Google Shape;862;p38"/>
          <p:cNvCxnSpPr/>
          <p:nvPr/>
        </p:nvCxnSpPr>
        <p:spPr>
          <a:xfrm rot="10800000">
            <a:off x="-9292" y="22426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63" name="Google Shape;86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963" y="2585661"/>
            <a:ext cx="353976" cy="35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5500" y="3166013"/>
            <a:ext cx="280250" cy="2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5188" y="2554662"/>
            <a:ext cx="400179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6175" y="3137713"/>
            <a:ext cx="353975" cy="353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7" name="Google Shape;867;p38"/>
          <p:cNvCxnSpPr/>
          <p:nvPr/>
        </p:nvCxnSpPr>
        <p:spPr>
          <a:xfrm rot="10800000">
            <a:off x="4371613" y="883925"/>
            <a:ext cx="10500" cy="4328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8" name="Google Shape;868;p38"/>
          <p:cNvSpPr txBox="1"/>
          <p:nvPr/>
        </p:nvSpPr>
        <p:spPr>
          <a:xfrm>
            <a:off x="4629138" y="3618350"/>
            <a:ext cx="3984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Условные обозначения: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9" name="Google Shape;869;p38"/>
          <p:cNvSpPr/>
          <p:nvPr/>
        </p:nvSpPr>
        <p:spPr>
          <a:xfrm>
            <a:off x="4921075" y="3991113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38"/>
          <p:cNvSpPr/>
          <p:nvPr/>
        </p:nvSpPr>
        <p:spPr>
          <a:xfrm>
            <a:off x="6875109" y="3974475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38"/>
          <p:cNvSpPr/>
          <p:nvPr/>
        </p:nvSpPr>
        <p:spPr>
          <a:xfrm>
            <a:off x="6860821" y="4567402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38"/>
          <p:cNvSpPr txBox="1"/>
          <p:nvPr/>
        </p:nvSpPr>
        <p:spPr>
          <a:xfrm>
            <a:off x="5300925" y="3908875"/>
            <a:ext cx="1616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электроснабжения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3" name="Google Shape;873;p38"/>
          <p:cNvSpPr txBox="1"/>
          <p:nvPr/>
        </p:nvSpPr>
        <p:spPr>
          <a:xfrm>
            <a:off x="7256650" y="3948675"/>
            <a:ext cx="1566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водоотведения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4" name="Google Shape;874;p38"/>
          <p:cNvSpPr txBox="1"/>
          <p:nvPr/>
        </p:nvSpPr>
        <p:spPr>
          <a:xfrm>
            <a:off x="7270925" y="4562725"/>
            <a:ext cx="156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Теплоснабжение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75" name="Google Shape;875;p38"/>
          <p:cNvCxnSpPr/>
          <p:nvPr/>
        </p:nvCxnSpPr>
        <p:spPr>
          <a:xfrm rot="10800000">
            <a:off x="-6485" y="3669250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76" name="Google Shape;876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6000" y="4056037"/>
            <a:ext cx="280250" cy="2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97742" y="458389"/>
            <a:ext cx="254556" cy="254556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38"/>
          <p:cNvSpPr txBox="1"/>
          <p:nvPr/>
        </p:nvSpPr>
        <p:spPr>
          <a:xfrm>
            <a:off x="413125" y="3595638"/>
            <a:ext cx="398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Тарифы</a:t>
            </a:r>
            <a:endParaRPr sz="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79" name="Google Shape;879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18600" y="4017974"/>
            <a:ext cx="323100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38"/>
          <p:cNvSpPr/>
          <p:nvPr/>
        </p:nvSpPr>
        <p:spPr>
          <a:xfrm>
            <a:off x="4915863" y="4546863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38"/>
          <p:cNvSpPr txBox="1"/>
          <p:nvPr/>
        </p:nvSpPr>
        <p:spPr>
          <a:xfrm>
            <a:off x="5325977" y="4493413"/>
            <a:ext cx="1566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водоснабжения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2" name="Google Shape;882;p38"/>
          <p:cNvSpPr/>
          <p:nvPr/>
        </p:nvSpPr>
        <p:spPr>
          <a:xfrm>
            <a:off x="6801847" y="445900"/>
            <a:ext cx="323100" cy="323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3" name="Google Shape;883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2999" y="497051"/>
            <a:ext cx="220796" cy="220796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38"/>
          <p:cNvSpPr txBox="1"/>
          <p:nvPr/>
        </p:nvSpPr>
        <p:spPr>
          <a:xfrm>
            <a:off x="3897100" y="406700"/>
            <a:ext cx="26916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</a:t>
            </a:r>
            <a:r>
              <a:rPr lang="ru" sz="9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производственых целей</a:t>
            </a:r>
            <a:r>
              <a:rPr lang="ru" sz="9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85" name="Google Shape;885;p38"/>
          <p:cNvCxnSpPr/>
          <p:nvPr/>
        </p:nvCxnSpPr>
        <p:spPr>
          <a:xfrm rot="10800000">
            <a:off x="3897100" y="388500"/>
            <a:ext cx="3000" cy="4392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86" name="Google Shape;886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8850" y="4624637"/>
            <a:ext cx="254550" cy="2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38"/>
          <p:cNvSpPr/>
          <p:nvPr/>
        </p:nvSpPr>
        <p:spPr>
          <a:xfrm>
            <a:off x="7223675" y="444400"/>
            <a:ext cx="326100" cy="326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8" name="Google Shape;88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9649" y="506230"/>
            <a:ext cx="202365" cy="202365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38"/>
          <p:cNvSpPr txBox="1"/>
          <p:nvPr/>
        </p:nvSpPr>
        <p:spPr>
          <a:xfrm>
            <a:off x="213620" y="376436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Название тарифа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90" name="Google Shape;890;p38"/>
          <p:cNvSpPr txBox="1"/>
          <p:nvPr/>
        </p:nvSpPr>
        <p:spPr>
          <a:xfrm>
            <a:off x="1889645" y="3755075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Стоимость/руб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91" name="Google Shape;891;p38"/>
          <p:cNvSpPr txBox="1"/>
          <p:nvPr/>
        </p:nvSpPr>
        <p:spPr>
          <a:xfrm>
            <a:off x="4545" y="3956038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Горячая вода(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892" name="Google Shape;892;p38"/>
          <p:cNvCxnSpPr/>
          <p:nvPr/>
        </p:nvCxnSpPr>
        <p:spPr>
          <a:xfrm rot="10800000">
            <a:off x="-6485" y="39959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3" name="Google Shape;893;p38"/>
          <p:cNvCxnSpPr/>
          <p:nvPr/>
        </p:nvCxnSpPr>
        <p:spPr>
          <a:xfrm rot="10800000">
            <a:off x="-23776" y="3829725"/>
            <a:ext cx="44163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4" name="Google Shape;894;p38"/>
          <p:cNvCxnSpPr/>
          <p:nvPr/>
        </p:nvCxnSpPr>
        <p:spPr>
          <a:xfrm rot="10800000">
            <a:off x="1585775" y="3829675"/>
            <a:ext cx="4500" cy="13020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5" name="Google Shape;895;p38"/>
          <p:cNvSpPr txBox="1"/>
          <p:nvPr/>
        </p:nvSpPr>
        <p:spPr>
          <a:xfrm>
            <a:off x="4545" y="4189013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Холодная вода(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96" name="Google Shape;896;p38"/>
          <p:cNvSpPr txBox="1"/>
          <p:nvPr/>
        </p:nvSpPr>
        <p:spPr>
          <a:xfrm>
            <a:off x="4545" y="4400425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Водоотведение(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97" name="Google Shape;897;p38"/>
          <p:cNvSpPr txBox="1"/>
          <p:nvPr/>
        </p:nvSpPr>
        <p:spPr>
          <a:xfrm>
            <a:off x="495" y="4628963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Электроснабжение 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кВт ч.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98" name="Google Shape;898;p38"/>
          <p:cNvSpPr txBox="1"/>
          <p:nvPr/>
        </p:nvSpPr>
        <p:spPr>
          <a:xfrm>
            <a:off x="4545" y="4872588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Теплоснабжение(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за Гкалл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99" name="Google Shape;899;p38"/>
          <p:cNvSpPr txBox="1"/>
          <p:nvPr/>
        </p:nvSpPr>
        <p:spPr>
          <a:xfrm>
            <a:off x="2151745" y="4202025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00" name="Google Shape;900;p38"/>
          <p:cNvSpPr txBox="1"/>
          <p:nvPr/>
        </p:nvSpPr>
        <p:spPr>
          <a:xfrm>
            <a:off x="2151745" y="3978238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01" name="Google Shape;901;p38"/>
          <p:cNvSpPr txBox="1"/>
          <p:nvPr/>
        </p:nvSpPr>
        <p:spPr>
          <a:xfrm>
            <a:off x="2143570" y="4429450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02" name="Google Shape;902;p38"/>
          <p:cNvSpPr txBox="1"/>
          <p:nvPr/>
        </p:nvSpPr>
        <p:spPr>
          <a:xfrm>
            <a:off x="2143570" y="463966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03" name="Google Shape;903;p38"/>
          <p:cNvSpPr txBox="1"/>
          <p:nvPr/>
        </p:nvSpPr>
        <p:spPr>
          <a:xfrm>
            <a:off x="2143570" y="486041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904" name="Google Shape;904;p38"/>
          <p:cNvCxnSpPr/>
          <p:nvPr/>
        </p:nvCxnSpPr>
        <p:spPr>
          <a:xfrm rot="10800000">
            <a:off x="-2074" y="4246263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5" name="Google Shape;905;p38"/>
          <p:cNvCxnSpPr/>
          <p:nvPr/>
        </p:nvCxnSpPr>
        <p:spPr>
          <a:xfrm rot="10800000">
            <a:off x="-2074" y="4444263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6" name="Google Shape;906;p38"/>
          <p:cNvCxnSpPr/>
          <p:nvPr/>
        </p:nvCxnSpPr>
        <p:spPr>
          <a:xfrm rot="10800000">
            <a:off x="-23885" y="4693300"/>
            <a:ext cx="4420800" cy="57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7" name="Google Shape;907;p38"/>
          <p:cNvCxnSpPr/>
          <p:nvPr/>
        </p:nvCxnSpPr>
        <p:spPr>
          <a:xfrm rot="10800000">
            <a:off x="-9285" y="49153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08" name="Google Shape;908;p38"/>
          <p:cNvSpPr/>
          <p:nvPr/>
        </p:nvSpPr>
        <p:spPr>
          <a:xfrm>
            <a:off x="7671224" y="444400"/>
            <a:ext cx="326100" cy="326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9" name="Google Shape;90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2749" y="1975830"/>
            <a:ext cx="202365" cy="202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1525" y="4593427"/>
            <a:ext cx="353975" cy="35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7475" y="445888"/>
            <a:ext cx="323100" cy="323123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38"/>
          <p:cNvSpPr txBox="1"/>
          <p:nvPr/>
        </p:nvSpPr>
        <p:spPr>
          <a:xfrm>
            <a:off x="2112050" y="1763950"/>
            <a:ext cx="2293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410 км до УУ, 0 км. до с. Курумкан,</a:t>
            </a:r>
            <a:endParaRPr sz="8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410 км. до жд путей, 0 км. до автодороги рег. значения Р-438</a:t>
            </a:r>
            <a:endParaRPr sz="8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0" name="Рисунок 79"/>
          <p:cNvPicPr/>
          <p:nvPr/>
        </p:nvPicPr>
        <p:blipFill rotWithShape="1">
          <a:blip r:embed="rId8"/>
          <a:srcRect l="34801" t="31776" r="34411" b="18807"/>
          <a:stretch/>
        </p:blipFill>
        <p:spPr bwMode="auto">
          <a:xfrm>
            <a:off x="5421084" y="871339"/>
            <a:ext cx="2904769" cy="2673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1333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38"/>
          <p:cNvSpPr/>
          <p:nvPr/>
        </p:nvSpPr>
        <p:spPr>
          <a:xfrm>
            <a:off x="2196650" y="2537500"/>
            <a:ext cx="2124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38"/>
          <p:cNvSpPr/>
          <p:nvPr/>
        </p:nvSpPr>
        <p:spPr>
          <a:xfrm>
            <a:off x="2204587" y="3079400"/>
            <a:ext cx="2124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38"/>
          <p:cNvSpPr/>
          <p:nvPr/>
        </p:nvSpPr>
        <p:spPr>
          <a:xfrm>
            <a:off x="150600" y="3097950"/>
            <a:ext cx="2007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38"/>
          <p:cNvSpPr/>
          <p:nvPr/>
        </p:nvSpPr>
        <p:spPr>
          <a:xfrm>
            <a:off x="150600" y="2537488"/>
            <a:ext cx="2007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38"/>
          <p:cNvSpPr/>
          <p:nvPr/>
        </p:nvSpPr>
        <p:spPr>
          <a:xfrm>
            <a:off x="6363477" y="432048"/>
            <a:ext cx="323100" cy="323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38"/>
          <p:cNvSpPr txBox="1"/>
          <p:nvPr/>
        </p:nvSpPr>
        <p:spPr>
          <a:xfrm>
            <a:off x="500" y="-39900"/>
            <a:ext cx="9168600" cy="431100"/>
          </a:xfrm>
          <a:prstGeom prst="rect">
            <a:avLst/>
          </a:prstGeom>
          <a:solidFill>
            <a:srgbClr val="23209A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Свободные земельные участки и инвестиционные площадки</a:t>
            </a:r>
            <a:endParaRPr sz="16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43" name="Google Shape;843;p38"/>
          <p:cNvSpPr txBox="1"/>
          <p:nvPr/>
        </p:nvSpPr>
        <p:spPr>
          <a:xfrm>
            <a:off x="-989825" y="368713"/>
            <a:ext cx="5941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Инвестиционная площадка  </a:t>
            </a:r>
            <a:r>
              <a:rPr lang="ru" sz="1700" b="0" i="0" u="none" strike="noStrike" cap="none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№9                   </a:t>
            </a:r>
            <a:endParaRPr sz="17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844" name="Google Shape;844;p38"/>
          <p:cNvCxnSpPr/>
          <p:nvPr/>
        </p:nvCxnSpPr>
        <p:spPr>
          <a:xfrm flipH="1">
            <a:off x="-13821" y="823700"/>
            <a:ext cx="4408500" cy="18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45" name="Google Shape;845;p38"/>
          <p:cNvSpPr txBox="1"/>
          <p:nvPr/>
        </p:nvSpPr>
        <p:spPr>
          <a:xfrm>
            <a:off x="2159475" y="783325"/>
            <a:ext cx="119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Площадь</a:t>
            </a:r>
            <a:endParaRPr sz="1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6" name="Google Shape;846;p38"/>
          <p:cNvSpPr txBox="1"/>
          <p:nvPr/>
        </p:nvSpPr>
        <p:spPr>
          <a:xfrm>
            <a:off x="2395307" y="1066925"/>
            <a:ext cx="1264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1,6259 </a:t>
            </a:r>
            <a:r>
              <a:rPr lang="ru" sz="11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га</a:t>
            </a:r>
            <a:endParaRPr sz="11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847" name="Google Shape;847;p38"/>
          <p:cNvCxnSpPr/>
          <p:nvPr/>
        </p:nvCxnSpPr>
        <p:spPr>
          <a:xfrm rot="10800000" flipH="1">
            <a:off x="2189200" y="824925"/>
            <a:ext cx="1500" cy="14079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8" name="Google Shape;848;p38"/>
          <p:cNvCxnSpPr/>
          <p:nvPr/>
        </p:nvCxnSpPr>
        <p:spPr>
          <a:xfrm flipH="1">
            <a:off x="-8537" y="1100625"/>
            <a:ext cx="4403400" cy="42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49" name="Google Shape;849;p38"/>
          <p:cNvSpPr txBox="1"/>
          <p:nvPr/>
        </p:nvSpPr>
        <p:spPr>
          <a:xfrm>
            <a:off x="-143928" y="1379938"/>
            <a:ext cx="2428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Предполагаемое направление использования участка</a:t>
            </a:r>
            <a:endParaRPr sz="10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50" name="Google Shape;850;p38"/>
          <p:cNvCxnSpPr/>
          <p:nvPr/>
        </p:nvCxnSpPr>
        <p:spPr>
          <a:xfrm flipH="1">
            <a:off x="-17986" y="1377750"/>
            <a:ext cx="4404900" cy="9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51" name="Google Shape;851;p38"/>
          <p:cNvSpPr txBox="1"/>
          <p:nvPr/>
        </p:nvSpPr>
        <p:spPr>
          <a:xfrm>
            <a:off x="37120" y="767438"/>
            <a:ext cx="2066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Кадастровый номер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52" name="Google Shape;852;p38"/>
          <p:cNvCxnSpPr/>
          <p:nvPr/>
        </p:nvCxnSpPr>
        <p:spPr>
          <a:xfrm rot="10800000">
            <a:off x="-26166" y="1812475"/>
            <a:ext cx="4421100" cy="27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53" name="Google Shape;853;p38"/>
          <p:cNvSpPr txBox="1"/>
          <p:nvPr/>
        </p:nvSpPr>
        <p:spPr>
          <a:xfrm>
            <a:off x="37127" y="1837700"/>
            <a:ext cx="256824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Земли населенных </a:t>
            </a:r>
            <a:r>
              <a:rPr lang="ru" sz="9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пунктов/Для размещения гостиницы</a:t>
            </a:r>
            <a:endParaRPr sz="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4" name="Google Shape;854;p38"/>
          <p:cNvSpPr txBox="1"/>
          <p:nvPr/>
        </p:nvSpPr>
        <p:spPr>
          <a:xfrm>
            <a:off x="-27914" y="1090932"/>
            <a:ext cx="2774832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7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03:11:100110:49</a:t>
            </a:r>
            <a:r>
              <a:rPr lang="ru" sz="7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03:11:100110:50, 03:11:100100:51</a:t>
            </a:r>
            <a:endParaRPr sz="7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5" name="Google Shape;855;p38"/>
          <p:cNvSpPr txBox="1"/>
          <p:nvPr/>
        </p:nvSpPr>
        <p:spPr>
          <a:xfrm>
            <a:off x="1799025" y="1440413"/>
            <a:ext cx="192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Доступность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6" name="Google Shape;856;p38"/>
          <p:cNvSpPr txBox="1"/>
          <p:nvPr/>
        </p:nvSpPr>
        <p:spPr>
          <a:xfrm>
            <a:off x="-132950" y="2194900"/>
            <a:ext cx="4704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Сведения об инженерной инфраструктуре на участке: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7" name="Google Shape;857;p38"/>
          <p:cNvSpPr txBox="1"/>
          <p:nvPr/>
        </p:nvSpPr>
        <p:spPr>
          <a:xfrm>
            <a:off x="-174087" y="2508713"/>
            <a:ext cx="2802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Электроснабжение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ВЛ 10 кВ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8" name="Google Shape;858;p38"/>
          <p:cNvSpPr txBox="1"/>
          <p:nvPr/>
        </p:nvSpPr>
        <p:spPr>
          <a:xfrm>
            <a:off x="2008431" y="3032838"/>
            <a:ext cx="2627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Водоснабжение 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автономное</a:t>
            </a:r>
            <a:r>
              <a:rPr lang="ru" sz="9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9" name="Google Shape;859;p38"/>
          <p:cNvSpPr txBox="1"/>
          <p:nvPr/>
        </p:nvSpPr>
        <p:spPr>
          <a:xfrm>
            <a:off x="-211362" y="3032275"/>
            <a:ext cx="2899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Водоотведение 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dirty="0" smtClean="0">
                <a:solidFill>
                  <a:schemeClr val="dk1"/>
                </a:solidFill>
                <a:latin typeface="Montserrat SemiBold"/>
                <a:ea typeface="Montserrat"/>
                <a:cs typeface="Montserrat"/>
                <a:sym typeface="Montserrat SemiBold"/>
              </a:rPr>
              <a:t>автономное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0" name="Google Shape;860;p38"/>
          <p:cNvSpPr txBox="1"/>
          <p:nvPr/>
        </p:nvSpPr>
        <p:spPr>
          <a:xfrm>
            <a:off x="1941807" y="2497901"/>
            <a:ext cx="28653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Теплоснабжение 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Газовая котельная</a:t>
            </a:r>
            <a:r>
              <a:rPr lang="ru" sz="10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1" name="Google Shape;861;p38"/>
          <p:cNvSpPr/>
          <p:nvPr/>
        </p:nvSpPr>
        <p:spPr>
          <a:xfrm>
            <a:off x="7520525" y="2925025"/>
            <a:ext cx="229200" cy="192600"/>
          </a:xfrm>
          <a:prstGeom prst="mathMultiply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2" name="Google Shape;862;p38"/>
          <p:cNvCxnSpPr/>
          <p:nvPr/>
        </p:nvCxnSpPr>
        <p:spPr>
          <a:xfrm rot="10800000">
            <a:off x="-9292" y="22426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63" name="Google Shape;86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963" y="2585661"/>
            <a:ext cx="353976" cy="35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5500" y="3166013"/>
            <a:ext cx="280250" cy="2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5188" y="2554662"/>
            <a:ext cx="400179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6175" y="3137713"/>
            <a:ext cx="353975" cy="353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7" name="Google Shape;867;p38"/>
          <p:cNvCxnSpPr/>
          <p:nvPr/>
        </p:nvCxnSpPr>
        <p:spPr>
          <a:xfrm rot="10800000">
            <a:off x="4371613" y="883925"/>
            <a:ext cx="10500" cy="4328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8" name="Google Shape;868;p38"/>
          <p:cNvSpPr txBox="1"/>
          <p:nvPr/>
        </p:nvSpPr>
        <p:spPr>
          <a:xfrm>
            <a:off x="4629138" y="3618350"/>
            <a:ext cx="3984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Условные обозначения: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9" name="Google Shape;869;p38"/>
          <p:cNvSpPr/>
          <p:nvPr/>
        </p:nvSpPr>
        <p:spPr>
          <a:xfrm>
            <a:off x="4921075" y="3991113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38"/>
          <p:cNvSpPr/>
          <p:nvPr/>
        </p:nvSpPr>
        <p:spPr>
          <a:xfrm>
            <a:off x="6875109" y="3974475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38"/>
          <p:cNvSpPr/>
          <p:nvPr/>
        </p:nvSpPr>
        <p:spPr>
          <a:xfrm>
            <a:off x="6860821" y="4567402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38"/>
          <p:cNvSpPr txBox="1"/>
          <p:nvPr/>
        </p:nvSpPr>
        <p:spPr>
          <a:xfrm>
            <a:off x="5300925" y="3908875"/>
            <a:ext cx="1616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электроснабжения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3" name="Google Shape;873;p38"/>
          <p:cNvSpPr txBox="1"/>
          <p:nvPr/>
        </p:nvSpPr>
        <p:spPr>
          <a:xfrm>
            <a:off x="7256650" y="3948675"/>
            <a:ext cx="1566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водоотведения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4" name="Google Shape;874;p38"/>
          <p:cNvSpPr txBox="1"/>
          <p:nvPr/>
        </p:nvSpPr>
        <p:spPr>
          <a:xfrm>
            <a:off x="7270925" y="4562725"/>
            <a:ext cx="156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Теплоснабжение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75" name="Google Shape;875;p38"/>
          <p:cNvCxnSpPr/>
          <p:nvPr/>
        </p:nvCxnSpPr>
        <p:spPr>
          <a:xfrm rot="10800000">
            <a:off x="-6485" y="3669250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76" name="Google Shape;876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6000" y="4056037"/>
            <a:ext cx="280250" cy="2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97742" y="458389"/>
            <a:ext cx="254556" cy="254556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38"/>
          <p:cNvSpPr txBox="1"/>
          <p:nvPr/>
        </p:nvSpPr>
        <p:spPr>
          <a:xfrm>
            <a:off x="413125" y="3595638"/>
            <a:ext cx="398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Тарифы</a:t>
            </a:r>
            <a:endParaRPr sz="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79" name="Google Shape;879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18600" y="4017974"/>
            <a:ext cx="323100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38"/>
          <p:cNvSpPr/>
          <p:nvPr/>
        </p:nvSpPr>
        <p:spPr>
          <a:xfrm>
            <a:off x="4915863" y="4546863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38"/>
          <p:cNvSpPr txBox="1"/>
          <p:nvPr/>
        </p:nvSpPr>
        <p:spPr>
          <a:xfrm>
            <a:off x="5325977" y="4493413"/>
            <a:ext cx="1566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водоснабжения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2" name="Google Shape;882;p38"/>
          <p:cNvSpPr/>
          <p:nvPr/>
        </p:nvSpPr>
        <p:spPr>
          <a:xfrm>
            <a:off x="6801847" y="445900"/>
            <a:ext cx="323100" cy="323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3" name="Google Shape;883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2999" y="497051"/>
            <a:ext cx="220796" cy="220796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38"/>
          <p:cNvSpPr txBox="1"/>
          <p:nvPr/>
        </p:nvSpPr>
        <p:spPr>
          <a:xfrm>
            <a:off x="3897100" y="406700"/>
            <a:ext cx="26916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</a:t>
            </a:r>
            <a:r>
              <a:rPr lang="ru" sz="9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размещения гостиницы (действующий бизнес)</a:t>
            </a:r>
            <a:r>
              <a:rPr lang="ru" sz="9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85" name="Google Shape;885;p38"/>
          <p:cNvCxnSpPr/>
          <p:nvPr/>
        </p:nvCxnSpPr>
        <p:spPr>
          <a:xfrm rot="10800000">
            <a:off x="3897100" y="388500"/>
            <a:ext cx="3000" cy="4392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86" name="Google Shape;886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8850" y="4624637"/>
            <a:ext cx="254550" cy="2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38"/>
          <p:cNvSpPr/>
          <p:nvPr/>
        </p:nvSpPr>
        <p:spPr>
          <a:xfrm>
            <a:off x="7223675" y="444400"/>
            <a:ext cx="326100" cy="326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8" name="Google Shape;88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9649" y="506230"/>
            <a:ext cx="202365" cy="202365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38"/>
          <p:cNvSpPr txBox="1"/>
          <p:nvPr/>
        </p:nvSpPr>
        <p:spPr>
          <a:xfrm>
            <a:off x="213620" y="376436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Название тарифа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90" name="Google Shape;890;p38"/>
          <p:cNvSpPr txBox="1"/>
          <p:nvPr/>
        </p:nvSpPr>
        <p:spPr>
          <a:xfrm>
            <a:off x="1889645" y="3755075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Стоимость/руб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91" name="Google Shape;891;p38"/>
          <p:cNvSpPr txBox="1"/>
          <p:nvPr/>
        </p:nvSpPr>
        <p:spPr>
          <a:xfrm>
            <a:off x="4545" y="3956038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Горячая вода(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892" name="Google Shape;892;p38"/>
          <p:cNvCxnSpPr/>
          <p:nvPr/>
        </p:nvCxnSpPr>
        <p:spPr>
          <a:xfrm rot="10800000">
            <a:off x="-6485" y="39959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3" name="Google Shape;893;p38"/>
          <p:cNvCxnSpPr/>
          <p:nvPr/>
        </p:nvCxnSpPr>
        <p:spPr>
          <a:xfrm rot="10800000">
            <a:off x="-23776" y="3829725"/>
            <a:ext cx="44163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4" name="Google Shape;894;p38"/>
          <p:cNvCxnSpPr/>
          <p:nvPr/>
        </p:nvCxnSpPr>
        <p:spPr>
          <a:xfrm rot="10800000">
            <a:off x="1585775" y="3829675"/>
            <a:ext cx="4500" cy="13020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5" name="Google Shape;895;p38"/>
          <p:cNvSpPr txBox="1"/>
          <p:nvPr/>
        </p:nvSpPr>
        <p:spPr>
          <a:xfrm>
            <a:off x="4545" y="4189013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Холодная вода(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96" name="Google Shape;896;p38"/>
          <p:cNvSpPr txBox="1"/>
          <p:nvPr/>
        </p:nvSpPr>
        <p:spPr>
          <a:xfrm>
            <a:off x="4545" y="4400425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Водоотведение(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97" name="Google Shape;897;p38"/>
          <p:cNvSpPr txBox="1"/>
          <p:nvPr/>
        </p:nvSpPr>
        <p:spPr>
          <a:xfrm>
            <a:off x="495" y="4628963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Электроснабжение 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кВт ч.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98" name="Google Shape;898;p38"/>
          <p:cNvSpPr txBox="1"/>
          <p:nvPr/>
        </p:nvSpPr>
        <p:spPr>
          <a:xfrm>
            <a:off x="4545" y="4872588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Теплоснабжение(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за Гкалл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99" name="Google Shape;899;p38"/>
          <p:cNvSpPr txBox="1"/>
          <p:nvPr/>
        </p:nvSpPr>
        <p:spPr>
          <a:xfrm>
            <a:off x="2151745" y="4202025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00" name="Google Shape;900;p38"/>
          <p:cNvSpPr txBox="1"/>
          <p:nvPr/>
        </p:nvSpPr>
        <p:spPr>
          <a:xfrm>
            <a:off x="2151745" y="3978238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01" name="Google Shape;901;p38"/>
          <p:cNvSpPr txBox="1"/>
          <p:nvPr/>
        </p:nvSpPr>
        <p:spPr>
          <a:xfrm>
            <a:off x="2143570" y="4429450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02" name="Google Shape;902;p38"/>
          <p:cNvSpPr txBox="1"/>
          <p:nvPr/>
        </p:nvSpPr>
        <p:spPr>
          <a:xfrm>
            <a:off x="2143570" y="463966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03" name="Google Shape;903;p38"/>
          <p:cNvSpPr txBox="1"/>
          <p:nvPr/>
        </p:nvSpPr>
        <p:spPr>
          <a:xfrm>
            <a:off x="2143570" y="486041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904" name="Google Shape;904;p38"/>
          <p:cNvCxnSpPr/>
          <p:nvPr/>
        </p:nvCxnSpPr>
        <p:spPr>
          <a:xfrm rot="10800000">
            <a:off x="-2074" y="4246263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5" name="Google Shape;905;p38"/>
          <p:cNvCxnSpPr/>
          <p:nvPr/>
        </p:nvCxnSpPr>
        <p:spPr>
          <a:xfrm rot="10800000">
            <a:off x="-2074" y="4444263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6" name="Google Shape;906;p38"/>
          <p:cNvCxnSpPr/>
          <p:nvPr/>
        </p:nvCxnSpPr>
        <p:spPr>
          <a:xfrm rot="10800000">
            <a:off x="-23885" y="4693300"/>
            <a:ext cx="4420800" cy="57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7" name="Google Shape;907;p38"/>
          <p:cNvCxnSpPr/>
          <p:nvPr/>
        </p:nvCxnSpPr>
        <p:spPr>
          <a:xfrm rot="10800000">
            <a:off x="-9285" y="49153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08" name="Google Shape;908;p38"/>
          <p:cNvSpPr/>
          <p:nvPr/>
        </p:nvSpPr>
        <p:spPr>
          <a:xfrm>
            <a:off x="7671224" y="444400"/>
            <a:ext cx="326100" cy="326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9" name="Google Shape;90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2749" y="1975830"/>
            <a:ext cx="202365" cy="202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1525" y="4593427"/>
            <a:ext cx="353975" cy="35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7475" y="445888"/>
            <a:ext cx="323100" cy="323123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38"/>
          <p:cNvSpPr txBox="1"/>
          <p:nvPr/>
        </p:nvSpPr>
        <p:spPr>
          <a:xfrm>
            <a:off x="2112050" y="1763950"/>
            <a:ext cx="2293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410 км до УУ, 0 км. до с. Курумкан,</a:t>
            </a:r>
            <a:endParaRPr sz="8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410 км. до жд путей, 0 км. до автодороги рег. значения Р-438</a:t>
            </a:r>
            <a:endParaRPr sz="8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9" name="Рисунок 78"/>
          <p:cNvPicPr/>
          <p:nvPr/>
        </p:nvPicPr>
        <p:blipFill rotWithShape="1">
          <a:blip r:embed="rId8"/>
          <a:srcRect l="36260" t="19844" r="30837" b="18547"/>
          <a:stretch/>
        </p:blipFill>
        <p:spPr bwMode="auto">
          <a:xfrm>
            <a:off x="5111976" y="925853"/>
            <a:ext cx="2722298" cy="27484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0634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917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6726" y="3755023"/>
            <a:ext cx="896074" cy="896101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39"/>
          <p:cNvSpPr txBox="1"/>
          <p:nvPr/>
        </p:nvSpPr>
        <p:spPr>
          <a:xfrm>
            <a:off x="1302800" y="256499"/>
            <a:ext cx="5941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Должность</a:t>
            </a:r>
            <a:endParaRPr sz="10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39"/>
          <p:cNvSpPr/>
          <p:nvPr/>
        </p:nvSpPr>
        <p:spPr>
          <a:xfrm>
            <a:off x="0" y="-15800"/>
            <a:ext cx="9144000" cy="667500"/>
          </a:xfrm>
          <a:prstGeom prst="rect">
            <a:avLst/>
          </a:prstGeom>
          <a:solidFill>
            <a:srgbClr val="23209A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39"/>
          <p:cNvSpPr txBox="1"/>
          <p:nvPr/>
        </p:nvSpPr>
        <p:spPr>
          <a:xfrm>
            <a:off x="135300" y="-36050"/>
            <a:ext cx="900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Меры поддержки и особые правовые режимы, действующие на территории Курумканского района</a:t>
            </a:r>
            <a:endParaRPr sz="16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921" name="Google Shape;921;p39"/>
          <p:cNvCxnSpPr/>
          <p:nvPr/>
        </p:nvCxnSpPr>
        <p:spPr>
          <a:xfrm flipH="1">
            <a:off x="-4025" y="3464900"/>
            <a:ext cx="9147600" cy="30600"/>
          </a:xfrm>
          <a:prstGeom prst="straightConnector1">
            <a:avLst/>
          </a:prstGeom>
          <a:noFill/>
          <a:ln w="19050" cap="flat" cmpd="sng">
            <a:solidFill>
              <a:srgbClr val="ABBD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22" name="Google Shape;922;p39"/>
          <p:cNvSpPr txBox="1"/>
          <p:nvPr/>
        </p:nvSpPr>
        <p:spPr>
          <a:xfrm>
            <a:off x="2760550" y="638875"/>
            <a:ext cx="594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Сведения о государственных мерах поддержки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23" name="Google Shape;923;p39"/>
          <p:cNvCxnSpPr/>
          <p:nvPr/>
        </p:nvCxnSpPr>
        <p:spPr>
          <a:xfrm flipH="1">
            <a:off x="-1625" y="965000"/>
            <a:ext cx="9147300" cy="19200"/>
          </a:xfrm>
          <a:prstGeom prst="straightConnector1">
            <a:avLst/>
          </a:prstGeom>
          <a:noFill/>
          <a:ln w="19050" cap="flat" cmpd="sng">
            <a:solidFill>
              <a:srgbClr val="ABBD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24" name="Google Shape;924;p39"/>
          <p:cNvSpPr txBox="1"/>
          <p:nvPr/>
        </p:nvSpPr>
        <p:spPr>
          <a:xfrm>
            <a:off x="2605325" y="3482650"/>
            <a:ext cx="3990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Инфраструктура поддержки бизнеса: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5" name="Google Shape;925;p39"/>
          <p:cNvSpPr txBox="1"/>
          <p:nvPr/>
        </p:nvSpPr>
        <p:spPr>
          <a:xfrm>
            <a:off x="360075" y="959700"/>
            <a:ext cx="1365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ТОР “БУРЯТИЯ”</a:t>
            </a:r>
            <a:endParaRPr sz="1000" b="0" i="0" u="none" strike="noStrike" cap="non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26" name="Google Shape;926;p39"/>
          <p:cNvSpPr txBox="1"/>
          <p:nvPr/>
        </p:nvSpPr>
        <p:spPr>
          <a:xfrm>
            <a:off x="85300" y="1141525"/>
            <a:ext cx="3000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ru" sz="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территория опережающего развития</a:t>
            </a:r>
            <a:endParaRPr sz="6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27" name="Google Shape;927;p39"/>
          <p:cNvCxnSpPr/>
          <p:nvPr/>
        </p:nvCxnSpPr>
        <p:spPr>
          <a:xfrm rot="10800000" flipH="1">
            <a:off x="1940100" y="985875"/>
            <a:ext cx="1500" cy="2517300"/>
          </a:xfrm>
          <a:prstGeom prst="straightConnector1">
            <a:avLst/>
          </a:prstGeom>
          <a:noFill/>
          <a:ln w="19050" cap="flat" cmpd="sng">
            <a:solidFill>
              <a:srgbClr val="ABBD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28" name="Google Shape;928;p39"/>
          <p:cNvSpPr txBox="1"/>
          <p:nvPr/>
        </p:nvSpPr>
        <p:spPr>
          <a:xfrm>
            <a:off x="1951713" y="1070500"/>
            <a:ext cx="146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ru" sz="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приоритетный инвестиционный проект</a:t>
            </a:r>
            <a:endParaRPr sz="6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29" name="Google Shape;929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652" y="1443525"/>
            <a:ext cx="196361" cy="196370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39"/>
          <p:cNvSpPr txBox="1"/>
          <p:nvPr/>
        </p:nvSpPr>
        <p:spPr>
          <a:xfrm>
            <a:off x="349625" y="1315163"/>
            <a:ext cx="1561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предоставление земельного участка для реализации проекта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31" name="Google Shape;931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87" y="1814808"/>
            <a:ext cx="248449" cy="216182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39"/>
          <p:cNvSpPr txBox="1"/>
          <p:nvPr/>
        </p:nvSpPr>
        <p:spPr>
          <a:xfrm>
            <a:off x="350975" y="1661738"/>
            <a:ext cx="1462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привлечение иностранной рабочей силы без учета квот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3" name="Google Shape;933;p39"/>
          <p:cNvSpPr txBox="1"/>
          <p:nvPr/>
        </p:nvSpPr>
        <p:spPr>
          <a:xfrm>
            <a:off x="2366725" y="936388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ПИП</a:t>
            </a:r>
            <a:endParaRPr sz="1000" b="0" i="0" u="none" strike="noStrike" cap="non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34" name="Google Shape;934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2736" y="3884825"/>
            <a:ext cx="708000" cy="70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5" name="Google Shape;935;p39"/>
          <p:cNvCxnSpPr/>
          <p:nvPr/>
        </p:nvCxnSpPr>
        <p:spPr>
          <a:xfrm rot="10800000">
            <a:off x="3455125" y="985725"/>
            <a:ext cx="1800" cy="2495400"/>
          </a:xfrm>
          <a:prstGeom prst="straightConnector1">
            <a:avLst/>
          </a:prstGeom>
          <a:noFill/>
          <a:ln w="19050" cap="flat" cmpd="sng">
            <a:solidFill>
              <a:srgbClr val="ABBD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6" name="Google Shape;936;p39"/>
          <p:cNvSpPr txBox="1"/>
          <p:nvPr/>
        </p:nvSpPr>
        <p:spPr>
          <a:xfrm>
            <a:off x="707113" y="45456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ФРР РБ</a:t>
            </a:r>
            <a:endParaRPr sz="1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7" name="Google Shape;937;p39"/>
          <p:cNvSpPr txBox="1"/>
          <p:nvPr/>
        </p:nvSpPr>
        <p:spPr>
          <a:xfrm>
            <a:off x="-399887" y="46928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Фонд регионального развития 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Республики Бурятия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8" name="Google Shape;938;p39"/>
          <p:cNvSpPr txBox="1"/>
          <p:nvPr/>
        </p:nvSpPr>
        <p:spPr>
          <a:xfrm>
            <a:off x="2127725" y="1588738"/>
            <a:ext cx="999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налоговый вычет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9" name="Google Shape;939;p39"/>
          <p:cNvSpPr txBox="1"/>
          <p:nvPr/>
        </p:nvSpPr>
        <p:spPr>
          <a:xfrm>
            <a:off x="2127725" y="1823700"/>
            <a:ext cx="1413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субсидии на компенсацию банковских кредитов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0" name="Google Shape;940;p39"/>
          <p:cNvSpPr txBox="1"/>
          <p:nvPr/>
        </p:nvSpPr>
        <p:spPr>
          <a:xfrm>
            <a:off x="3902900" y="92770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спв</a:t>
            </a:r>
            <a:endParaRPr sz="1300" b="0" i="0" u="none" strike="noStrike" cap="non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41" name="Google Shape;941;p39"/>
          <p:cNvSpPr txBox="1"/>
          <p:nvPr/>
        </p:nvSpPr>
        <p:spPr>
          <a:xfrm>
            <a:off x="3375500" y="1119750"/>
            <a:ext cx="170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ru" sz="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территория приравненная к Свободному порту Владивосток</a:t>
            </a:r>
            <a:endParaRPr sz="6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42" name="Google Shape;942;p39"/>
          <p:cNvCxnSpPr/>
          <p:nvPr/>
        </p:nvCxnSpPr>
        <p:spPr>
          <a:xfrm rot="10800000">
            <a:off x="5087788" y="976975"/>
            <a:ext cx="7200" cy="2488500"/>
          </a:xfrm>
          <a:prstGeom prst="straightConnector1">
            <a:avLst/>
          </a:prstGeom>
          <a:noFill/>
          <a:ln w="19050" cap="flat" cmpd="sng">
            <a:solidFill>
              <a:srgbClr val="ABBD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3" name="Google Shape;943;p39"/>
          <p:cNvSpPr txBox="1"/>
          <p:nvPr/>
        </p:nvSpPr>
        <p:spPr>
          <a:xfrm>
            <a:off x="5465275" y="9056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сзпк</a:t>
            </a:r>
            <a:endParaRPr sz="1400" b="0" i="0" u="none" strike="noStrike" cap="non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44" name="Google Shape;944;p39"/>
          <p:cNvSpPr txBox="1"/>
          <p:nvPr/>
        </p:nvSpPr>
        <p:spPr>
          <a:xfrm>
            <a:off x="6887675" y="905650"/>
            <a:ext cx="24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спик</a:t>
            </a:r>
            <a:endParaRPr sz="1400" b="0" i="0" u="none" strike="noStrike" cap="non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45" name="Google Shape;945;p39"/>
          <p:cNvSpPr txBox="1"/>
          <p:nvPr/>
        </p:nvSpPr>
        <p:spPr>
          <a:xfrm>
            <a:off x="8280225" y="905650"/>
            <a:ext cx="76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оэз</a:t>
            </a:r>
            <a:endParaRPr sz="1400" b="0" i="0" u="none" strike="noStrike" cap="non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946" name="Google Shape;946;p39"/>
          <p:cNvCxnSpPr/>
          <p:nvPr/>
        </p:nvCxnSpPr>
        <p:spPr>
          <a:xfrm rot="10800000">
            <a:off x="6601175" y="976850"/>
            <a:ext cx="600" cy="2495400"/>
          </a:xfrm>
          <a:prstGeom prst="straightConnector1">
            <a:avLst/>
          </a:prstGeom>
          <a:noFill/>
          <a:ln w="19050" cap="flat" cmpd="sng">
            <a:solidFill>
              <a:srgbClr val="ABBD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7" name="Google Shape;947;p39"/>
          <p:cNvCxnSpPr/>
          <p:nvPr/>
        </p:nvCxnSpPr>
        <p:spPr>
          <a:xfrm rot="10800000" flipH="1">
            <a:off x="7891200" y="969050"/>
            <a:ext cx="2100" cy="2511000"/>
          </a:xfrm>
          <a:prstGeom prst="straightConnector1">
            <a:avLst/>
          </a:prstGeom>
          <a:noFill/>
          <a:ln w="19050" cap="flat" cmpd="sng">
            <a:solidFill>
              <a:srgbClr val="ABBD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8" name="Google Shape;948;p39"/>
          <p:cNvSpPr txBox="1"/>
          <p:nvPr/>
        </p:nvSpPr>
        <p:spPr>
          <a:xfrm>
            <a:off x="3596551" y="4604605"/>
            <a:ext cx="2107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Центр предпринимательства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“Мой бизнес”</a:t>
            </a:r>
            <a:endParaRPr sz="1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49" name="Google Shape;949;p39"/>
          <p:cNvPicPr preferRelativeResize="0"/>
          <p:nvPr/>
        </p:nvPicPr>
        <p:blipFill rotWithShape="1">
          <a:blip r:embed="rId7">
            <a:alphaModFix/>
          </a:blip>
          <a:srcRect r="63313"/>
          <a:stretch/>
        </p:blipFill>
        <p:spPr>
          <a:xfrm>
            <a:off x="7191025" y="3931975"/>
            <a:ext cx="998868" cy="7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p39"/>
          <p:cNvSpPr txBox="1"/>
          <p:nvPr/>
        </p:nvSpPr>
        <p:spPr>
          <a:xfrm>
            <a:off x="349625" y="2104313"/>
            <a:ext cx="1634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срок проведения плановых проверок не может превышать 15 рабочих дней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1" name="Google Shape;951;p39"/>
          <p:cNvSpPr txBox="1"/>
          <p:nvPr/>
        </p:nvSpPr>
        <p:spPr>
          <a:xfrm>
            <a:off x="6757863" y="4607475"/>
            <a:ext cx="2107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Корпорация развития Дальнего Востока и Арктики</a:t>
            </a:r>
            <a:endParaRPr sz="1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2" name="Google Shape;952;p39"/>
          <p:cNvSpPr txBox="1"/>
          <p:nvPr/>
        </p:nvSpPr>
        <p:spPr>
          <a:xfrm>
            <a:off x="364825" y="2522225"/>
            <a:ext cx="176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право управляющей компании на защиту резидента в суде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53" name="Google Shape;953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25225" y="1640902"/>
            <a:ext cx="196375" cy="196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250" y="2277238"/>
            <a:ext cx="215325" cy="2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3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6677" y="2592975"/>
            <a:ext cx="248451" cy="24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3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175" y="2955050"/>
            <a:ext cx="215325" cy="215325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39"/>
          <p:cNvSpPr txBox="1"/>
          <p:nvPr/>
        </p:nvSpPr>
        <p:spPr>
          <a:xfrm>
            <a:off x="348552" y="2841625"/>
            <a:ext cx="156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возможность применения свободной таможенной зоны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8" name="Google Shape;958;p39"/>
          <p:cNvSpPr txBox="1"/>
          <p:nvPr/>
        </p:nvSpPr>
        <p:spPr>
          <a:xfrm>
            <a:off x="2156650" y="2269638"/>
            <a:ext cx="138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гарантия на реализацию проекта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59" name="Google Shape;959;p3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034700" y="1977238"/>
            <a:ext cx="196375" cy="196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3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34698" y="2356650"/>
            <a:ext cx="196375" cy="196375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39"/>
          <p:cNvSpPr txBox="1"/>
          <p:nvPr/>
        </p:nvSpPr>
        <p:spPr>
          <a:xfrm>
            <a:off x="2156650" y="2598263"/>
            <a:ext cx="141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земельные участки в аренду без торгов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62" name="Google Shape;962;p3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025225" y="2688045"/>
            <a:ext cx="215325" cy="215311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39"/>
          <p:cNvSpPr txBox="1"/>
          <p:nvPr/>
        </p:nvSpPr>
        <p:spPr>
          <a:xfrm>
            <a:off x="2162125" y="3051788"/>
            <a:ext cx="3000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налоговые льготы 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64" name="Google Shape;964;p3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034700" y="3102150"/>
            <a:ext cx="196375" cy="196375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39"/>
          <p:cNvSpPr txBox="1"/>
          <p:nvPr/>
        </p:nvSpPr>
        <p:spPr>
          <a:xfrm>
            <a:off x="1993850" y="1330500"/>
            <a:ext cx="3000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 ключевых мер поддержки:</a:t>
            </a:r>
            <a:endParaRPr sz="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39"/>
          <p:cNvSpPr txBox="1"/>
          <p:nvPr/>
        </p:nvSpPr>
        <p:spPr>
          <a:xfrm>
            <a:off x="3707125" y="1559788"/>
            <a:ext cx="3000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налоговые льготы 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67" name="Google Shape;967;p3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515075" y="1631525"/>
            <a:ext cx="196375" cy="1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93937" y="1951021"/>
            <a:ext cx="248449" cy="216182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39"/>
          <p:cNvSpPr txBox="1"/>
          <p:nvPr/>
        </p:nvSpPr>
        <p:spPr>
          <a:xfrm>
            <a:off x="3684725" y="1813213"/>
            <a:ext cx="1462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привлечение иностранной рабочей силы без учета квот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0" name="Google Shape;970;p39"/>
          <p:cNvSpPr txBox="1"/>
          <p:nvPr/>
        </p:nvSpPr>
        <p:spPr>
          <a:xfrm>
            <a:off x="3694813" y="2162213"/>
            <a:ext cx="1280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право управляющей компании на защиту резидента в суде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71" name="Google Shape;971;p3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96039" y="2342187"/>
            <a:ext cx="248451" cy="248451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39"/>
          <p:cNvSpPr txBox="1"/>
          <p:nvPr/>
        </p:nvSpPr>
        <p:spPr>
          <a:xfrm>
            <a:off x="3690863" y="2595250"/>
            <a:ext cx="1413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возможность применения свободной таможенной зоны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73" name="Google Shape;973;p3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481037" y="2713988"/>
            <a:ext cx="270426" cy="270426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39"/>
          <p:cNvSpPr txBox="1"/>
          <p:nvPr/>
        </p:nvSpPr>
        <p:spPr>
          <a:xfrm>
            <a:off x="4963575" y="1135200"/>
            <a:ext cx="176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ru" sz="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соглашение о защите и поощрении капиталовложений</a:t>
            </a:r>
            <a:endParaRPr sz="6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5" name="Google Shape;975;p39"/>
          <p:cNvSpPr txBox="1"/>
          <p:nvPr/>
        </p:nvSpPr>
        <p:spPr>
          <a:xfrm>
            <a:off x="6502300" y="1119750"/>
            <a:ext cx="1413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ru" sz="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специальный инвестиционный контракт</a:t>
            </a:r>
            <a:endParaRPr sz="6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6" name="Google Shape;976;p39"/>
          <p:cNvSpPr txBox="1"/>
          <p:nvPr/>
        </p:nvSpPr>
        <p:spPr>
          <a:xfrm>
            <a:off x="7730724" y="1181400"/>
            <a:ext cx="1579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ru" sz="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особая экономическая зона</a:t>
            </a:r>
            <a:endParaRPr sz="6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7" name="Google Shape;977;p39"/>
          <p:cNvSpPr txBox="1"/>
          <p:nvPr/>
        </p:nvSpPr>
        <p:spPr>
          <a:xfrm>
            <a:off x="5382650" y="1458288"/>
            <a:ext cx="14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возмещение затрат на инфраструктуру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8" name="Google Shape;978;p39"/>
          <p:cNvSpPr txBox="1"/>
          <p:nvPr/>
        </p:nvSpPr>
        <p:spPr>
          <a:xfrm>
            <a:off x="5382650" y="1751613"/>
            <a:ext cx="1173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условия предоставления мер поддержки 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9" name="Google Shape;979;p39"/>
          <p:cNvSpPr txBox="1"/>
          <p:nvPr/>
        </p:nvSpPr>
        <p:spPr>
          <a:xfrm>
            <a:off x="5388300" y="2185963"/>
            <a:ext cx="14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условия пользования землей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0" name="Google Shape;980;p39"/>
          <p:cNvSpPr txBox="1"/>
          <p:nvPr/>
        </p:nvSpPr>
        <p:spPr>
          <a:xfrm>
            <a:off x="5382650" y="2553025"/>
            <a:ext cx="3000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таможенные пошлины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1" name="Google Shape;981;p39"/>
          <p:cNvSpPr txBox="1"/>
          <p:nvPr/>
        </p:nvSpPr>
        <p:spPr>
          <a:xfrm>
            <a:off x="5398350" y="2812350"/>
            <a:ext cx="3000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утилизационный сбор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2" name="Google Shape;982;p39"/>
          <p:cNvSpPr txBox="1"/>
          <p:nvPr/>
        </p:nvSpPr>
        <p:spPr>
          <a:xfrm>
            <a:off x="5398350" y="3033188"/>
            <a:ext cx="156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плата за пользование водными объектами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83" name="Google Shape;983;p3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191825" y="3134738"/>
            <a:ext cx="248451" cy="24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3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214025" y="2858000"/>
            <a:ext cx="215325" cy="2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3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224950" y="2629875"/>
            <a:ext cx="215325" cy="2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3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214037" y="2304175"/>
            <a:ext cx="215325" cy="2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39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208370" y="1926908"/>
            <a:ext cx="215350" cy="21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39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214013" y="1575550"/>
            <a:ext cx="215350" cy="215350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39"/>
          <p:cNvSpPr txBox="1"/>
          <p:nvPr/>
        </p:nvSpPr>
        <p:spPr>
          <a:xfrm>
            <a:off x="5894025" y="148725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налог на прибыль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0%</a:t>
            </a:r>
            <a:endParaRPr sz="10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90" name="Google Shape;990;p39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716138" y="1564751"/>
            <a:ext cx="167750" cy="167750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39"/>
          <p:cNvSpPr txBox="1"/>
          <p:nvPr/>
        </p:nvSpPr>
        <p:spPr>
          <a:xfrm>
            <a:off x="5865075" y="18286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статус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“Сделано в России”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92" name="Google Shape;992;p39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716138" y="1935534"/>
            <a:ext cx="196375" cy="196375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39"/>
          <p:cNvSpPr txBox="1"/>
          <p:nvPr/>
        </p:nvSpPr>
        <p:spPr>
          <a:xfrm>
            <a:off x="6998300" y="2228838"/>
            <a:ext cx="146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отраслевые 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субсидии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94" name="Google Shape;994;p39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707113" y="2349825"/>
            <a:ext cx="185825" cy="1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39"/>
          <p:cNvSpPr txBox="1"/>
          <p:nvPr/>
        </p:nvSpPr>
        <p:spPr>
          <a:xfrm>
            <a:off x="6989125" y="2625000"/>
            <a:ext cx="964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упрощенное получение земельных участков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96" name="Google Shape;996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0124" y="2808575"/>
            <a:ext cx="248451" cy="248451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39"/>
          <p:cNvSpPr txBox="1"/>
          <p:nvPr/>
        </p:nvSpPr>
        <p:spPr>
          <a:xfrm>
            <a:off x="8107950" y="1504113"/>
            <a:ext cx="3000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налоговые льготы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8" name="Google Shape;998;p39"/>
          <p:cNvSpPr txBox="1"/>
          <p:nvPr/>
        </p:nvSpPr>
        <p:spPr>
          <a:xfrm>
            <a:off x="8134500" y="1904813"/>
            <a:ext cx="3000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инфраструктура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9" name="Google Shape;999;p39"/>
          <p:cNvSpPr txBox="1"/>
          <p:nvPr/>
        </p:nvSpPr>
        <p:spPr>
          <a:xfrm>
            <a:off x="8151925" y="2258625"/>
            <a:ext cx="964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пониженный процент на аренду земли</a:t>
            </a:r>
            <a:endParaRPr sz="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00" name="Google Shape;1000;p39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7951725" y="1943455"/>
            <a:ext cx="196375" cy="1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51725" y="1559596"/>
            <a:ext cx="167750" cy="1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5687" y="2396375"/>
            <a:ext cx="248451" cy="24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40"/>
          <p:cNvSpPr/>
          <p:nvPr/>
        </p:nvSpPr>
        <p:spPr>
          <a:xfrm>
            <a:off x="204200" y="952675"/>
            <a:ext cx="8763600" cy="738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40"/>
          <p:cNvSpPr txBox="1"/>
          <p:nvPr/>
        </p:nvSpPr>
        <p:spPr>
          <a:xfrm>
            <a:off x="1302800" y="256499"/>
            <a:ext cx="5941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Должность</a:t>
            </a:r>
            <a:endParaRPr sz="10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40"/>
          <p:cNvSpPr/>
          <p:nvPr/>
        </p:nvSpPr>
        <p:spPr>
          <a:xfrm>
            <a:off x="0" y="-15800"/>
            <a:ext cx="9144000" cy="667500"/>
          </a:xfrm>
          <a:prstGeom prst="rect">
            <a:avLst/>
          </a:prstGeom>
          <a:solidFill>
            <a:srgbClr val="23209A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40"/>
          <p:cNvSpPr txBox="1"/>
          <p:nvPr/>
        </p:nvSpPr>
        <p:spPr>
          <a:xfrm>
            <a:off x="204200" y="-51500"/>
            <a:ext cx="8139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Конкурентные преимущества и инвестиционные возможности Курумканского района</a:t>
            </a:r>
            <a:endParaRPr sz="18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11" name="Google Shape;1011;p40"/>
          <p:cNvSpPr txBox="1"/>
          <p:nvPr/>
        </p:nvSpPr>
        <p:spPr>
          <a:xfrm>
            <a:off x="708350" y="1014325"/>
            <a:ext cx="8071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Описание сильных сторон, преимуществ и возможностей Курумканского района по сравнению с другими муниципальными образованиями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2" name="Google Shape;1012;p40"/>
          <p:cNvSpPr txBox="1"/>
          <p:nvPr/>
        </p:nvSpPr>
        <p:spPr>
          <a:xfrm>
            <a:off x="681875" y="1840900"/>
            <a:ext cx="8071500" cy="169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 Экологичность территории (отсутствует добывающая промышленность)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 Наличие лечебных горячих термальных и холодных источников на территории района (более 50)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 Близость к оз. Байкал (около 150 км, также исток реки Баргузин - самый крупный российский приток оз. Байкал))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 Наличие больших площадей сельскохозяйственных земель, не имеющих собственника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5. Дикая первозданная природа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13" name="Google Shape;101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675" y="1122026"/>
            <a:ext cx="40020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40"/>
          <p:cNvSpPr/>
          <p:nvPr/>
        </p:nvSpPr>
        <p:spPr>
          <a:xfrm>
            <a:off x="639575" y="1885450"/>
            <a:ext cx="42300" cy="311100"/>
          </a:xfrm>
          <a:prstGeom prst="rect">
            <a:avLst/>
          </a:prstGeom>
          <a:solidFill>
            <a:srgbClr val="5262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41"/>
          <p:cNvSpPr txBox="1"/>
          <p:nvPr/>
        </p:nvSpPr>
        <p:spPr>
          <a:xfrm>
            <a:off x="1302800" y="256499"/>
            <a:ext cx="5941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Должность</a:t>
            </a:r>
            <a:endParaRPr sz="10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41"/>
          <p:cNvSpPr/>
          <p:nvPr/>
        </p:nvSpPr>
        <p:spPr>
          <a:xfrm>
            <a:off x="0" y="-15800"/>
            <a:ext cx="9144000" cy="667500"/>
          </a:xfrm>
          <a:prstGeom prst="rect">
            <a:avLst/>
          </a:prstGeom>
          <a:solidFill>
            <a:srgbClr val="23209A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41"/>
          <p:cNvSpPr txBox="1"/>
          <p:nvPr/>
        </p:nvSpPr>
        <p:spPr>
          <a:xfrm>
            <a:off x="368425" y="61500"/>
            <a:ext cx="813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Инвестиционный уполномоченный</a:t>
            </a:r>
            <a:endParaRPr sz="20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22" name="Google Shape;1022;p41"/>
          <p:cNvSpPr txBox="1"/>
          <p:nvPr/>
        </p:nvSpPr>
        <p:spPr>
          <a:xfrm>
            <a:off x="3662825" y="891850"/>
            <a:ext cx="4286100" cy="28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 b="0" i="0" u="none" strike="noStrike" cap="none">
                <a:solidFill>
                  <a:srgbClr val="292E90"/>
                </a:solidFill>
                <a:latin typeface="Arial"/>
                <a:ea typeface="Arial"/>
                <a:cs typeface="Arial"/>
                <a:sym typeface="Arial"/>
              </a:rPr>
              <a:t>Гомбоев</a:t>
            </a:r>
            <a:endParaRPr sz="1500" b="0" i="0" u="none" strike="noStrike" cap="none">
              <a:solidFill>
                <a:srgbClr val="292E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 b="0" i="0" u="none" strike="noStrike" cap="none">
                <a:solidFill>
                  <a:srgbClr val="292E90"/>
                </a:solidFill>
                <a:latin typeface="Arial"/>
                <a:ea typeface="Arial"/>
                <a:cs typeface="Arial"/>
                <a:sym typeface="Arial"/>
              </a:rPr>
              <a:t>Альберт Владимирович</a:t>
            </a:r>
            <a:endParaRPr sz="1200" b="0" i="0" u="none" strike="noStrike" cap="none">
              <a:solidFill>
                <a:srgbClr val="292E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rPr>
              <a:t>Инвестиционный уполномоченный Курумканского района</a:t>
            </a:r>
            <a:endParaRPr sz="800" b="0" i="0" u="none" strike="noStrike" cap="none">
              <a:solidFill>
                <a:srgbClr val="7A7A7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Заместитель руководителя по экономике, уполномоченный по инвестициям</a:t>
            </a: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" sz="1050" b="1" i="0" u="none" strike="noStrike" cap="none">
                <a:solidFill>
                  <a:srgbClr val="292E90"/>
                </a:solidFill>
                <a:latin typeface="Arial"/>
                <a:ea typeface="Arial"/>
                <a:cs typeface="Arial"/>
                <a:sym typeface="Arial"/>
              </a:rPr>
              <a:t>тел. +7 (30149) 41- 2- 16</a:t>
            </a:r>
            <a:endParaRPr sz="1050" b="1" i="0" u="none" strike="noStrike" cap="none">
              <a:solidFill>
                <a:srgbClr val="292E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50" b="1" i="0" u="none" strike="noStrike" cap="none">
                <a:solidFill>
                  <a:srgbClr val="292E90"/>
                </a:solidFill>
                <a:latin typeface="Arial"/>
                <a:ea typeface="Arial"/>
                <a:cs typeface="Arial"/>
                <a:sym typeface="Arial"/>
              </a:rPr>
              <a:t>Эл. почта: uerkrm@mail.ru</a:t>
            </a:r>
            <a:endParaRPr sz="1050" b="1" i="0" u="none" strike="noStrike" cap="none">
              <a:solidFill>
                <a:srgbClr val="292E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50" b="1" i="0" u="none" strike="noStrike" cap="none">
                <a:solidFill>
                  <a:srgbClr val="292E90"/>
                </a:solidFill>
                <a:latin typeface="Arial"/>
                <a:ea typeface="Arial"/>
                <a:cs typeface="Arial"/>
                <a:sym typeface="Arial"/>
              </a:rPr>
              <a:t>личный тел. +7 (924)-350- 77- 40 </a:t>
            </a:r>
            <a:endParaRPr sz="1050" b="1" i="0" u="none" strike="noStrike" cap="none">
              <a:solidFill>
                <a:srgbClr val="292E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50" b="1" i="0" u="none" strike="noStrike" cap="none">
                <a:solidFill>
                  <a:srgbClr val="292E90"/>
                </a:solidFill>
                <a:latin typeface="Arial"/>
                <a:ea typeface="Arial"/>
                <a:cs typeface="Arial"/>
                <a:sym typeface="Arial"/>
              </a:rPr>
              <a:t>Официальный сайт МО: </a:t>
            </a:r>
            <a:r>
              <a:rPr lang="ru" sz="1050" b="1">
                <a:solidFill>
                  <a:srgbClr val="292E90"/>
                </a:solidFill>
              </a:rPr>
              <a:t>https://kurumkanskij-r81.gosuslugi.ru/glavnoe/investoru/</a:t>
            </a:r>
            <a:endParaRPr sz="1050" b="1" i="0" u="none" strike="noStrike" cap="none">
              <a:solidFill>
                <a:srgbClr val="292E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3" name="Google Shape;1023;p41"/>
          <p:cNvCxnSpPr/>
          <p:nvPr/>
        </p:nvCxnSpPr>
        <p:spPr>
          <a:xfrm flipH="1">
            <a:off x="3356975" y="651700"/>
            <a:ext cx="10200" cy="44496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24" name="Google Shape;102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050" y="745575"/>
            <a:ext cx="3052175" cy="257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6"/>
          <p:cNvSpPr txBox="1"/>
          <p:nvPr/>
        </p:nvSpPr>
        <p:spPr>
          <a:xfrm>
            <a:off x="1302800" y="256499"/>
            <a:ext cx="5941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Должность</a:t>
            </a:r>
            <a:endParaRPr sz="10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6"/>
          <p:cNvSpPr/>
          <p:nvPr/>
        </p:nvSpPr>
        <p:spPr>
          <a:xfrm>
            <a:off x="0" y="-15800"/>
            <a:ext cx="9144000" cy="55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6"/>
          <p:cNvSpPr txBox="1"/>
          <p:nvPr/>
        </p:nvSpPr>
        <p:spPr>
          <a:xfrm>
            <a:off x="6" y="733263"/>
            <a:ext cx="4511700" cy="2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0" i="0" u="none" strike="noStrike" cap="none" dirty="0">
                <a:solidFill>
                  <a:srgbClr val="23209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Краткое описание </a:t>
            </a:r>
            <a:endParaRPr sz="1600" b="0" i="0" u="none" strike="noStrike" cap="none" dirty="0">
              <a:solidFill>
                <a:srgbClr val="23209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0" i="0" u="none" strike="noStrike" cap="none" dirty="0">
                <a:solidFill>
                  <a:srgbClr val="23209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Курумканского района:</a:t>
            </a:r>
            <a:endParaRPr sz="1600" b="0" i="0" u="none" strike="noStrike" cap="none" dirty="0">
              <a:solidFill>
                <a:srgbClr val="23209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127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Курумканский район расположен в северной части Баргузинской долины на территории площадью 12450 кв. км, простирается между Икатским и Баргузинским хребтами с северо-востока на юго-запад. Граничит с юга с Баргузинским районом, с севера с Баунтовским и Северо-Байкальским районами. Климат резко континентальный, безморозный период составляет 95-100 дней. С 1992 г. 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В состав территории муниципального района входят 10 объединенных общей территорией сельских поселений, являющихся самостоятельными муниципальными образованиями, 28 населенных пунктов.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Административный центр – с. Курумкан. Расстояние от г. Улан-Удэ до районного центра с. Курумкан 411 км.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Численность населения по состоянию на </a:t>
            </a:r>
            <a:r>
              <a:rPr lang="ru" sz="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01.01.2024 </a:t>
            </a:r>
            <a:r>
              <a:rPr lang="ru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г. составляет </a:t>
            </a:r>
            <a:r>
              <a:rPr lang="ru" sz="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12,8 </a:t>
            </a:r>
            <a:r>
              <a:rPr lang="ru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тыс. человек, плотность населения составляет </a:t>
            </a:r>
            <a:r>
              <a:rPr lang="ru" sz="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1,0 </a:t>
            </a:r>
            <a:r>
              <a:rPr lang="ru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человека на 1 кв. км.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Коренное население - буряты, эвенки. Удельный вес бурят в национальном составе населения доминирует над численностью остального состава населения. Национальный состав: бурят – 63,8%, русских – 32,8%, эвенков – 2,2% и др. национальностей – 1,2%. 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6"/>
          <p:cNvSpPr txBox="1"/>
          <p:nvPr/>
        </p:nvSpPr>
        <p:spPr>
          <a:xfrm>
            <a:off x="-2200" y="177550"/>
            <a:ext cx="9144000" cy="523200"/>
          </a:xfrm>
          <a:prstGeom prst="rect">
            <a:avLst/>
          </a:prstGeom>
          <a:solidFill>
            <a:srgbClr val="23209A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Общая характеристика Курумканского района</a:t>
            </a:r>
            <a:endParaRPr sz="22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8" name="Google Shape;118;p26"/>
          <p:cNvSpPr/>
          <p:nvPr/>
        </p:nvSpPr>
        <p:spPr>
          <a:xfrm>
            <a:off x="333350" y="3366550"/>
            <a:ext cx="4225800" cy="753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6"/>
          <p:cNvSpPr txBox="1"/>
          <p:nvPr/>
        </p:nvSpPr>
        <p:spPr>
          <a:xfrm>
            <a:off x="1046325" y="3573700"/>
            <a:ext cx="3371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Федеральные/Региональные трассы:</a:t>
            </a:r>
            <a:endParaRPr sz="10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Р-438 Автомобильная дорога регионального значения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0" name="Google Shape;120;p26"/>
          <p:cNvSpPr/>
          <p:nvPr/>
        </p:nvSpPr>
        <p:spPr>
          <a:xfrm>
            <a:off x="346200" y="4278063"/>
            <a:ext cx="4225800" cy="753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6"/>
          <p:cNvSpPr txBox="1"/>
          <p:nvPr/>
        </p:nvSpPr>
        <p:spPr>
          <a:xfrm>
            <a:off x="1046325" y="4485213"/>
            <a:ext cx="217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Ж/д станции:  -</a:t>
            </a:r>
            <a:endParaRPr sz="10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2" name="Google Shape;122;p26"/>
          <p:cNvSpPr/>
          <p:nvPr/>
        </p:nvSpPr>
        <p:spPr>
          <a:xfrm>
            <a:off x="5129650" y="3658300"/>
            <a:ext cx="1898100" cy="551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6"/>
          <p:cNvSpPr/>
          <p:nvPr/>
        </p:nvSpPr>
        <p:spPr>
          <a:xfrm>
            <a:off x="5129662" y="4382774"/>
            <a:ext cx="1898100" cy="551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6"/>
          <p:cNvSpPr/>
          <p:nvPr/>
        </p:nvSpPr>
        <p:spPr>
          <a:xfrm>
            <a:off x="7169254" y="3661925"/>
            <a:ext cx="1898100" cy="551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6"/>
          <p:cNvSpPr/>
          <p:nvPr/>
        </p:nvSpPr>
        <p:spPr>
          <a:xfrm>
            <a:off x="7169254" y="4386399"/>
            <a:ext cx="1898100" cy="551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125" y="3523387"/>
            <a:ext cx="439325" cy="43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125" y="4434912"/>
            <a:ext cx="439325" cy="43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6"/>
          <p:cNvSpPr txBox="1"/>
          <p:nvPr/>
        </p:nvSpPr>
        <p:spPr>
          <a:xfrm>
            <a:off x="5469372" y="3637425"/>
            <a:ext cx="145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12950</a:t>
            </a:r>
            <a:r>
              <a:rPr lang="ru"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чел.</a:t>
            </a:r>
            <a:endParaRPr sz="10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9" name="Google Shape;129;p26"/>
          <p:cNvSpPr txBox="1"/>
          <p:nvPr/>
        </p:nvSpPr>
        <p:spPr>
          <a:xfrm>
            <a:off x="5355575" y="4375625"/>
            <a:ext cx="152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</a:t>
            </a:r>
            <a:r>
              <a:rPr lang="ru" sz="1400" b="0" i="0" u="none" strike="noStrike" cap="none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12</a:t>
            </a:r>
            <a:r>
              <a:rPr lang="ru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450</a:t>
            </a:r>
            <a:r>
              <a:rPr lang="ru" sz="1300" b="0" i="0" u="none" strike="noStrike" cap="none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км2</a:t>
            </a:r>
            <a:endParaRPr sz="10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0" name="Google Shape;130;p26"/>
          <p:cNvSpPr txBox="1"/>
          <p:nvPr/>
        </p:nvSpPr>
        <p:spPr>
          <a:xfrm>
            <a:off x="5559100" y="3885425"/>
            <a:ext cx="177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rgbClr val="23209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Численность населения</a:t>
            </a:r>
            <a:endParaRPr sz="800" b="0" i="0" u="none" strike="noStrike" cap="none">
              <a:solidFill>
                <a:srgbClr val="23209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1" name="Google Shape;131;p26"/>
          <p:cNvSpPr txBox="1"/>
          <p:nvPr/>
        </p:nvSpPr>
        <p:spPr>
          <a:xfrm>
            <a:off x="5580725" y="4628088"/>
            <a:ext cx="3140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rgbClr val="23209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Площадь</a:t>
            </a:r>
            <a:endParaRPr sz="800" b="0" i="0" u="none" strike="noStrike" cap="none">
              <a:solidFill>
                <a:srgbClr val="23209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2" name="Google Shape;13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0513" y="3759775"/>
            <a:ext cx="361725" cy="361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Google Shape;133;p26"/>
          <p:cNvCxnSpPr/>
          <p:nvPr/>
        </p:nvCxnSpPr>
        <p:spPr>
          <a:xfrm>
            <a:off x="4916000" y="3448338"/>
            <a:ext cx="4249200" cy="18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4" name="Google Shape;134;p26"/>
          <p:cNvCxnSpPr/>
          <p:nvPr/>
        </p:nvCxnSpPr>
        <p:spPr>
          <a:xfrm>
            <a:off x="4916000" y="697900"/>
            <a:ext cx="9288" cy="4418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5" name="Google Shape;135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42025" y="4492900"/>
            <a:ext cx="338700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6"/>
          <p:cNvSpPr txBox="1"/>
          <p:nvPr/>
        </p:nvSpPr>
        <p:spPr>
          <a:xfrm>
            <a:off x="7598262" y="3613200"/>
            <a:ext cx="112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10</a:t>
            </a:r>
            <a:endParaRPr sz="10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7" name="Google Shape;137;p26"/>
          <p:cNvSpPr txBox="1"/>
          <p:nvPr/>
        </p:nvSpPr>
        <p:spPr>
          <a:xfrm>
            <a:off x="7598250" y="3878938"/>
            <a:ext cx="177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rgbClr val="23209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Сельских поселений</a:t>
            </a:r>
            <a:endParaRPr sz="800" b="0" i="0" u="none" strike="noStrike" cap="none">
              <a:solidFill>
                <a:srgbClr val="23209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8" name="Google Shape;138;p26"/>
          <p:cNvSpPr txBox="1"/>
          <p:nvPr/>
        </p:nvSpPr>
        <p:spPr>
          <a:xfrm>
            <a:off x="7169262" y="4375625"/>
            <a:ext cx="112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28</a:t>
            </a:r>
            <a:r>
              <a:rPr lang="ru"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9" name="Google Shape;139;p26"/>
          <p:cNvSpPr txBox="1"/>
          <p:nvPr/>
        </p:nvSpPr>
        <p:spPr>
          <a:xfrm>
            <a:off x="7585400" y="4628100"/>
            <a:ext cx="177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rgbClr val="23209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Населенных пунктов</a:t>
            </a:r>
            <a:endParaRPr sz="800" b="0" i="0" u="none" strike="noStrike" cap="none">
              <a:solidFill>
                <a:srgbClr val="23209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32101" y="4477772"/>
            <a:ext cx="361725" cy="36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2088" y="3776813"/>
            <a:ext cx="361725" cy="36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6"/>
          <p:cNvPicPr preferRelativeResize="0"/>
          <p:nvPr/>
        </p:nvPicPr>
        <p:blipFill rotWithShape="1">
          <a:blip r:embed="rId8">
            <a:alphaModFix/>
          </a:blip>
          <a:srcRect l="30090" t="20058" r="19798" b="14793"/>
          <a:stretch/>
        </p:blipFill>
        <p:spPr>
          <a:xfrm>
            <a:off x="4925300" y="697900"/>
            <a:ext cx="4216498" cy="273527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6"/>
          <p:cNvSpPr/>
          <p:nvPr/>
        </p:nvSpPr>
        <p:spPr>
          <a:xfrm>
            <a:off x="6457013" y="1951988"/>
            <a:ext cx="921000" cy="245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6"/>
          <p:cNvSpPr txBox="1"/>
          <p:nvPr/>
        </p:nvSpPr>
        <p:spPr>
          <a:xfrm>
            <a:off x="6594413" y="1858988"/>
            <a:ext cx="1774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411 км</a:t>
            </a:r>
            <a:endParaRPr sz="800" b="0" i="0" u="none" strike="noStrike" cap="non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5 ч.</a:t>
            </a:r>
            <a:endParaRPr sz="800" b="0" i="0" u="none" strike="noStrike" cap="non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5" name="Google Shape;145;p26"/>
          <p:cNvSpPr/>
          <p:nvPr/>
        </p:nvSpPr>
        <p:spPr>
          <a:xfrm>
            <a:off x="7178475" y="1024350"/>
            <a:ext cx="1125900" cy="21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6"/>
          <p:cNvSpPr/>
          <p:nvPr/>
        </p:nvSpPr>
        <p:spPr>
          <a:xfrm>
            <a:off x="6974125" y="1024350"/>
            <a:ext cx="210000" cy="21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80800" y="1020675"/>
            <a:ext cx="209949" cy="20994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6"/>
          <p:cNvSpPr txBox="1"/>
          <p:nvPr/>
        </p:nvSpPr>
        <p:spPr>
          <a:xfrm>
            <a:off x="7180725" y="975450"/>
            <a:ext cx="177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rgbClr val="23209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Курумканский р-н</a:t>
            </a:r>
            <a:endParaRPr sz="800" b="0" i="0" u="none" strike="noStrike" cap="none">
              <a:solidFill>
                <a:srgbClr val="23209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9" name="Google Shape;149;p26"/>
          <p:cNvSpPr/>
          <p:nvPr/>
        </p:nvSpPr>
        <p:spPr>
          <a:xfrm>
            <a:off x="5719875" y="1288475"/>
            <a:ext cx="1316225" cy="1503250"/>
          </a:xfrm>
          <a:custGeom>
            <a:avLst/>
            <a:gdLst/>
            <a:ahLst/>
            <a:cxnLst/>
            <a:rect l="l" t="t" r="r" b="b"/>
            <a:pathLst>
              <a:path w="52649" h="60130" extrusionOk="0">
                <a:moveTo>
                  <a:pt x="0" y="60130"/>
                </a:moveTo>
                <a:cubicBezTo>
                  <a:pt x="2525" y="56277"/>
                  <a:pt x="9417" y="44486"/>
                  <a:pt x="15149" y="37014"/>
                </a:cubicBezTo>
                <a:cubicBezTo>
                  <a:pt x="20881" y="29542"/>
                  <a:pt x="28144" y="21468"/>
                  <a:pt x="34394" y="15299"/>
                </a:cubicBezTo>
                <a:cubicBezTo>
                  <a:pt x="40644" y="9130"/>
                  <a:pt x="49607" y="2550"/>
                  <a:pt x="52649" y="0"/>
                </a:cubicBezTo>
              </a:path>
            </a:pathLst>
          </a:custGeom>
          <a:noFill/>
          <a:ln w="19050" cap="flat" cmpd="sng">
            <a:solidFill>
              <a:srgbClr val="2E31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6"/>
          <p:cNvSpPr/>
          <p:nvPr/>
        </p:nvSpPr>
        <p:spPr>
          <a:xfrm rot="-9470986">
            <a:off x="5698543" y="2739809"/>
            <a:ext cx="73202" cy="100893"/>
          </a:xfrm>
          <a:prstGeom prst="triangle">
            <a:avLst>
              <a:gd name="adj" fmla="val 50000"/>
            </a:avLst>
          </a:prstGeom>
          <a:solidFill>
            <a:srgbClr val="23209A"/>
          </a:solidFill>
          <a:ln w="9525" cap="flat" cmpd="sng">
            <a:solidFill>
              <a:srgbClr val="2E31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6"/>
          <p:cNvSpPr/>
          <p:nvPr/>
        </p:nvSpPr>
        <p:spPr>
          <a:xfrm>
            <a:off x="5610638" y="2850663"/>
            <a:ext cx="736500" cy="21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25463" y="2850712"/>
            <a:ext cx="209949" cy="20994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6"/>
          <p:cNvSpPr txBox="1"/>
          <p:nvPr/>
        </p:nvSpPr>
        <p:spPr>
          <a:xfrm>
            <a:off x="5610638" y="2801763"/>
            <a:ext cx="177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rgbClr val="23209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Улан-Удэ</a:t>
            </a:r>
            <a:endParaRPr sz="800" b="0" i="0" u="none" strike="noStrike" cap="none">
              <a:solidFill>
                <a:srgbClr val="23209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/>
          <p:nvPr/>
        </p:nvSpPr>
        <p:spPr>
          <a:xfrm>
            <a:off x="148125" y="2080563"/>
            <a:ext cx="8948100" cy="2628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7"/>
          <p:cNvSpPr txBox="1"/>
          <p:nvPr/>
        </p:nvSpPr>
        <p:spPr>
          <a:xfrm>
            <a:off x="1302800" y="256499"/>
            <a:ext cx="5941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Должность</a:t>
            </a:r>
            <a:endParaRPr sz="10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7"/>
          <p:cNvSpPr/>
          <p:nvPr/>
        </p:nvSpPr>
        <p:spPr>
          <a:xfrm>
            <a:off x="0" y="71550"/>
            <a:ext cx="9144000" cy="667500"/>
          </a:xfrm>
          <a:prstGeom prst="rect">
            <a:avLst/>
          </a:prstGeom>
          <a:solidFill>
            <a:srgbClr val="23209A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7"/>
          <p:cNvSpPr txBox="1"/>
          <p:nvPr/>
        </p:nvSpPr>
        <p:spPr>
          <a:xfrm>
            <a:off x="-1237500" y="151350"/>
            <a:ext cx="8542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Социально-экономические показатели</a:t>
            </a:r>
            <a:endParaRPr sz="17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2" name="Google Shape;162;p27"/>
          <p:cNvSpPr txBox="1"/>
          <p:nvPr/>
        </p:nvSpPr>
        <p:spPr>
          <a:xfrm>
            <a:off x="689800" y="786413"/>
            <a:ext cx="59418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23209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Ведущие предприятия района:</a:t>
            </a:r>
            <a:endParaRPr sz="1300" b="0" i="0" u="none" strike="noStrike" cap="none">
              <a:solidFill>
                <a:srgbClr val="23209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23209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ООО “Универсал”</a:t>
            </a:r>
            <a:endParaRPr sz="1300" b="0" i="0" u="none" strike="noStrike" cap="none">
              <a:solidFill>
                <a:srgbClr val="23209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23209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ООО “Дорожник”</a:t>
            </a:r>
            <a:endParaRPr sz="1300" b="0" i="0" u="none" strike="noStrike" cap="none">
              <a:solidFill>
                <a:srgbClr val="23209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23209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ИП Солоненко Е.В.</a:t>
            </a:r>
            <a:endParaRPr sz="1300" b="0" i="0" u="none" strike="noStrike" cap="none">
              <a:solidFill>
                <a:srgbClr val="23209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23209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3" name="Google Shape;163;p27"/>
          <p:cNvSpPr txBox="1"/>
          <p:nvPr/>
        </p:nvSpPr>
        <p:spPr>
          <a:xfrm>
            <a:off x="6056913" y="1074075"/>
            <a:ext cx="2173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Кол-во субъектов малого и среднего предпринимательства:</a:t>
            </a:r>
            <a:endParaRPr sz="10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4" name="Google Shape;164;p27"/>
          <p:cNvSpPr txBox="1"/>
          <p:nvPr/>
        </p:nvSpPr>
        <p:spPr>
          <a:xfrm>
            <a:off x="8032300" y="1163613"/>
            <a:ext cx="173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294</a:t>
            </a:r>
            <a:endParaRPr sz="1000" b="0" i="0" u="none" strike="noStrike" cap="non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5" name="Google Shape;165;p27"/>
          <p:cNvSpPr/>
          <p:nvPr/>
        </p:nvSpPr>
        <p:spPr>
          <a:xfrm flipH="1">
            <a:off x="5547505" y="159000"/>
            <a:ext cx="14400" cy="49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7"/>
          <p:cNvSpPr txBox="1"/>
          <p:nvPr/>
        </p:nvSpPr>
        <p:spPr>
          <a:xfrm>
            <a:off x="4838650" y="153350"/>
            <a:ext cx="3272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Экономика</a:t>
            </a:r>
            <a:endParaRPr sz="17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7" name="Google Shape;167;p27"/>
          <p:cNvSpPr/>
          <p:nvPr/>
        </p:nvSpPr>
        <p:spPr>
          <a:xfrm>
            <a:off x="2671300" y="2674800"/>
            <a:ext cx="3960300" cy="297600"/>
          </a:xfrm>
          <a:prstGeom prst="rect">
            <a:avLst/>
          </a:prstGeom>
          <a:solidFill>
            <a:srgbClr val="2320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7"/>
          <p:cNvSpPr/>
          <p:nvPr/>
        </p:nvSpPr>
        <p:spPr>
          <a:xfrm>
            <a:off x="2671300" y="3309500"/>
            <a:ext cx="2446200" cy="297600"/>
          </a:xfrm>
          <a:prstGeom prst="rect">
            <a:avLst/>
          </a:prstGeom>
          <a:solidFill>
            <a:srgbClr val="3F3C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7"/>
          <p:cNvSpPr/>
          <p:nvPr/>
        </p:nvSpPr>
        <p:spPr>
          <a:xfrm>
            <a:off x="2682700" y="3914000"/>
            <a:ext cx="1392900" cy="297600"/>
          </a:xfrm>
          <a:prstGeom prst="rect">
            <a:avLst/>
          </a:prstGeom>
          <a:solidFill>
            <a:srgbClr val="5262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0" name="Google Shape;170;p27"/>
          <p:cNvCxnSpPr/>
          <p:nvPr/>
        </p:nvCxnSpPr>
        <p:spPr>
          <a:xfrm>
            <a:off x="0" y="2011288"/>
            <a:ext cx="9139500" cy="297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1" name="Google Shape;171;p27"/>
          <p:cNvSpPr txBox="1"/>
          <p:nvPr/>
        </p:nvSpPr>
        <p:spPr>
          <a:xfrm>
            <a:off x="6763350" y="2562938"/>
            <a:ext cx="173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46,4</a:t>
            </a:r>
            <a:r>
              <a:rPr lang="ru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27"/>
          <p:cNvSpPr txBox="1"/>
          <p:nvPr/>
        </p:nvSpPr>
        <p:spPr>
          <a:xfrm>
            <a:off x="5210625" y="3196688"/>
            <a:ext cx="173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44,5</a:t>
            </a:r>
            <a:r>
              <a:rPr lang="ru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27"/>
          <p:cNvSpPr txBox="1"/>
          <p:nvPr/>
        </p:nvSpPr>
        <p:spPr>
          <a:xfrm>
            <a:off x="4145600" y="3823338"/>
            <a:ext cx="173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9,1</a:t>
            </a:r>
            <a:r>
              <a:rPr lang="ru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27"/>
          <p:cNvSpPr txBox="1"/>
          <p:nvPr/>
        </p:nvSpPr>
        <p:spPr>
          <a:xfrm>
            <a:off x="799838" y="2562950"/>
            <a:ext cx="2173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Обрабатывающая промышленность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27"/>
          <p:cNvSpPr txBox="1"/>
          <p:nvPr/>
        </p:nvSpPr>
        <p:spPr>
          <a:xfrm>
            <a:off x="836863" y="3762000"/>
            <a:ext cx="2173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Здравоохранение, социальная сфера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27"/>
          <p:cNvSpPr txBox="1"/>
          <p:nvPr/>
        </p:nvSpPr>
        <p:spPr>
          <a:xfrm>
            <a:off x="893988" y="3274600"/>
            <a:ext cx="217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Прочее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7" name="Google Shape;17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675" y="2585613"/>
            <a:ext cx="449175" cy="44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688" y="3832346"/>
            <a:ext cx="449175" cy="449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9188" y="3252225"/>
            <a:ext cx="412150" cy="41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 rotWithShape="1">
          <a:blip r:embed="rId6">
            <a:alphaModFix/>
          </a:blip>
          <a:srcRect t="15860" r="63922" b="-15858"/>
          <a:stretch/>
        </p:blipFill>
        <p:spPr>
          <a:xfrm>
            <a:off x="177400" y="919787"/>
            <a:ext cx="449175" cy="124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7"/>
          <p:cNvSpPr/>
          <p:nvPr/>
        </p:nvSpPr>
        <p:spPr>
          <a:xfrm flipH="1">
            <a:off x="5922800" y="739050"/>
            <a:ext cx="14400" cy="12801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7"/>
          <p:cNvSpPr txBox="1"/>
          <p:nvPr/>
        </p:nvSpPr>
        <p:spPr>
          <a:xfrm>
            <a:off x="399000" y="2019100"/>
            <a:ext cx="7542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23209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Структура отгруженной продукции по видам деятельности в 2023 году (%):</a:t>
            </a:r>
            <a:endParaRPr sz="1300" b="0" i="0" u="none" strike="noStrike" cap="none">
              <a:solidFill>
                <a:srgbClr val="23209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/>
          <p:nvPr/>
        </p:nvSpPr>
        <p:spPr>
          <a:xfrm>
            <a:off x="5805147" y="1566798"/>
            <a:ext cx="3053303" cy="431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8"/>
          <p:cNvSpPr/>
          <p:nvPr/>
        </p:nvSpPr>
        <p:spPr>
          <a:xfrm>
            <a:off x="5803250" y="749938"/>
            <a:ext cx="3055200" cy="400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8"/>
          <p:cNvSpPr/>
          <p:nvPr/>
        </p:nvSpPr>
        <p:spPr>
          <a:xfrm>
            <a:off x="92815" y="1853639"/>
            <a:ext cx="3055200" cy="431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8"/>
          <p:cNvSpPr txBox="1"/>
          <p:nvPr/>
        </p:nvSpPr>
        <p:spPr>
          <a:xfrm>
            <a:off x="1302800" y="256499"/>
            <a:ext cx="5941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Должность</a:t>
            </a:r>
            <a:endParaRPr sz="10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8"/>
          <p:cNvSpPr/>
          <p:nvPr/>
        </p:nvSpPr>
        <p:spPr>
          <a:xfrm>
            <a:off x="0" y="-15800"/>
            <a:ext cx="9144000" cy="667500"/>
          </a:xfrm>
          <a:prstGeom prst="rect">
            <a:avLst/>
          </a:prstGeom>
          <a:solidFill>
            <a:srgbClr val="23209A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8"/>
          <p:cNvSpPr txBox="1"/>
          <p:nvPr/>
        </p:nvSpPr>
        <p:spPr>
          <a:xfrm>
            <a:off x="-1805275" y="77375"/>
            <a:ext cx="8338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Социально-экономические показатели</a:t>
            </a:r>
            <a:endParaRPr sz="17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3" name="Google Shape;193;p28"/>
          <p:cNvSpPr txBox="1"/>
          <p:nvPr/>
        </p:nvSpPr>
        <p:spPr>
          <a:xfrm>
            <a:off x="362625" y="1860563"/>
            <a:ext cx="111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Климат</a:t>
            </a:r>
            <a:endParaRPr sz="1400" b="0" i="0" u="none" strike="noStrike" cap="non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4" name="Google Shape;194;p28"/>
          <p:cNvSpPr txBox="1"/>
          <p:nvPr/>
        </p:nvSpPr>
        <p:spPr>
          <a:xfrm>
            <a:off x="152750" y="670200"/>
            <a:ext cx="4343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Краткое описание природно-ресурсного потенциала:</a:t>
            </a:r>
            <a:endParaRPr sz="800" b="0" i="1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28"/>
          <p:cNvSpPr/>
          <p:nvPr/>
        </p:nvSpPr>
        <p:spPr>
          <a:xfrm flipH="1">
            <a:off x="4764230" y="71650"/>
            <a:ext cx="14400" cy="49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8"/>
          <p:cNvSpPr txBox="1"/>
          <p:nvPr/>
        </p:nvSpPr>
        <p:spPr>
          <a:xfrm>
            <a:off x="3714925" y="77375"/>
            <a:ext cx="6325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Природно-ресурсный потенциал</a:t>
            </a:r>
            <a:endParaRPr sz="17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7" name="Google Shape;197;p28"/>
          <p:cNvSpPr txBox="1"/>
          <p:nvPr/>
        </p:nvSpPr>
        <p:spPr>
          <a:xfrm>
            <a:off x="6263575" y="790400"/>
            <a:ext cx="280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Лесной фонд: </a:t>
            </a:r>
            <a:r>
              <a:rPr lang="ru" sz="1400" b="0" i="0" u="none" strike="noStrike" cap="none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810</a:t>
            </a:r>
            <a:r>
              <a:rPr lang="ru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 </a:t>
            </a:r>
            <a:r>
              <a:rPr lang="ru" sz="1400" b="0" i="0" u="none" strike="noStrike" cap="none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Га</a:t>
            </a:r>
            <a:endParaRPr sz="1400" b="0" i="0" u="none" strike="noStrike" cap="none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8" name="Google Shape;198;p28"/>
          <p:cNvSpPr txBox="1"/>
          <p:nvPr/>
        </p:nvSpPr>
        <p:spPr>
          <a:xfrm>
            <a:off x="6305825" y="1488825"/>
            <a:ext cx="269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Земли с/х назначения: </a:t>
            </a:r>
            <a:endParaRPr sz="1200" b="0" i="0" u="none" strike="noStrike" cap="none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1046 Га</a:t>
            </a:r>
            <a:endParaRPr sz="1200" b="0" i="0" u="none" strike="noStrike" cap="none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99" name="Google Shape;19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25" y="1900300"/>
            <a:ext cx="338700" cy="3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4350" y="829100"/>
            <a:ext cx="297600" cy="2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2362" y="1593000"/>
            <a:ext cx="338700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/>
          <p:nvPr/>
        </p:nvSpPr>
        <p:spPr>
          <a:xfrm rot="5400000">
            <a:off x="2382750" y="-579925"/>
            <a:ext cx="10800" cy="47763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8"/>
          <p:cNvSpPr/>
          <p:nvPr/>
        </p:nvSpPr>
        <p:spPr>
          <a:xfrm>
            <a:off x="137325" y="975750"/>
            <a:ext cx="42300" cy="786600"/>
          </a:xfrm>
          <a:prstGeom prst="rect">
            <a:avLst/>
          </a:prstGeom>
          <a:solidFill>
            <a:srgbClr val="5262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8"/>
          <p:cNvSpPr txBox="1"/>
          <p:nvPr/>
        </p:nvSpPr>
        <p:spPr>
          <a:xfrm>
            <a:off x="1182850" y="1915738"/>
            <a:ext cx="199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Резко-континентальный</a:t>
            </a:r>
            <a:endParaRPr sz="6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5" name="Google Shape;205;p28"/>
          <p:cNvSpPr txBox="1"/>
          <p:nvPr/>
        </p:nvSpPr>
        <p:spPr>
          <a:xfrm>
            <a:off x="2795925" y="3305763"/>
            <a:ext cx="199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Общая площадь лесного фонда:</a:t>
            </a:r>
            <a:endParaRPr sz="6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6" name="Google Shape;206;p28"/>
          <p:cNvSpPr txBox="1"/>
          <p:nvPr/>
        </p:nvSpPr>
        <p:spPr>
          <a:xfrm>
            <a:off x="-60150" y="2313825"/>
            <a:ext cx="30963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Средняя температура: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январе           </a:t>
            </a:r>
            <a:r>
              <a:rPr lang="ru" sz="13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-30,6</a:t>
            </a: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300" b="1" i="0" u="none" strike="noStrike" cap="none">
                <a:solidFill>
                  <a:srgbClr val="202124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°C       </a:t>
            </a: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июле    +</a:t>
            </a:r>
            <a:r>
              <a:rPr lang="ru" sz="13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</a:t>
            </a: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300" b="1" i="0" u="none" strike="noStrike" cap="none">
                <a:solidFill>
                  <a:srgbClr val="202124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°C </a:t>
            </a:r>
            <a:endParaRPr sz="6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7" name="Google Shape;207;p28"/>
          <p:cNvSpPr txBox="1"/>
          <p:nvPr/>
        </p:nvSpPr>
        <p:spPr>
          <a:xfrm>
            <a:off x="-12" y="2973650"/>
            <a:ext cx="3096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Площадь муниципального образования:</a:t>
            </a:r>
            <a:endParaRPr sz="6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8" name="Google Shape;208;p28"/>
          <p:cNvSpPr/>
          <p:nvPr/>
        </p:nvSpPr>
        <p:spPr>
          <a:xfrm rot="10800000">
            <a:off x="2602850" y="3776434"/>
            <a:ext cx="69900" cy="59100"/>
          </a:xfrm>
          <a:prstGeom prst="rect">
            <a:avLst/>
          </a:prstGeom>
          <a:solidFill>
            <a:srgbClr val="2320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8"/>
          <p:cNvSpPr/>
          <p:nvPr/>
        </p:nvSpPr>
        <p:spPr>
          <a:xfrm>
            <a:off x="2602850" y="3433000"/>
            <a:ext cx="69900" cy="59100"/>
          </a:xfrm>
          <a:prstGeom prst="rect">
            <a:avLst/>
          </a:prstGeom>
          <a:solidFill>
            <a:srgbClr val="28A1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8"/>
          <p:cNvSpPr txBox="1"/>
          <p:nvPr/>
        </p:nvSpPr>
        <p:spPr>
          <a:xfrm>
            <a:off x="4364168" y="3301581"/>
            <a:ext cx="171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</a:t>
            </a:r>
            <a:r>
              <a:rPr lang="ru" sz="1400" b="0" i="0" u="none" strike="noStrike" cap="none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8103</a:t>
            </a:r>
            <a:r>
              <a:rPr lang="ru" sz="1300" b="0" i="0" u="none" strike="noStrike" cap="none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000" b="0" i="0" u="none" strike="noStrike" cap="none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Га</a:t>
            </a:r>
            <a:r>
              <a:rPr lang="ru" sz="10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0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1" name="Google Shape;211;p28"/>
          <p:cNvSpPr txBox="1"/>
          <p:nvPr/>
        </p:nvSpPr>
        <p:spPr>
          <a:xfrm>
            <a:off x="7174598" y="3302319"/>
            <a:ext cx="1265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Почвы:</a:t>
            </a:r>
            <a:endParaRPr sz="12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12" name="Google Shape;212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56675" y="3316950"/>
            <a:ext cx="250700" cy="29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8"/>
          <p:cNvSpPr/>
          <p:nvPr/>
        </p:nvSpPr>
        <p:spPr>
          <a:xfrm>
            <a:off x="7231775" y="3743450"/>
            <a:ext cx="24900" cy="169500"/>
          </a:xfrm>
          <a:prstGeom prst="rect">
            <a:avLst/>
          </a:prstGeom>
          <a:solidFill>
            <a:srgbClr val="5262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8"/>
          <p:cNvSpPr txBox="1"/>
          <p:nvPr/>
        </p:nvSpPr>
        <p:spPr>
          <a:xfrm>
            <a:off x="7256675" y="3612650"/>
            <a:ext cx="186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Преобладают черноземные почвы</a:t>
            </a:r>
            <a:endParaRPr sz="12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5" name="Google Shape;215;p28"/>
          <p:cNvSpPr txBox="1"/>
          <p:nvPr/>
        </p:nvSpPr>
        <p:spPr>
          <a:xfrm>
            <a:off x="7278425" y="4043750"/>
            <a:ext cx="186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Подходят для сельского хозяйства</a:t>
            </a:r>
            <a:endParaRPr sz="12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6" name="Google Shape;216;p28"/>
          <p:cNvSpPr/>
          <p:nvPr/>
        </p:nvSpPr>
        <p:spPr>
          <a:xfrm>
            <a:off x="7237025" y="4171850"/>
            <a:ext cx="24900" cy="194400"/>
          </a:xfrm>
          <a:prstGeom prst="rect">
            <a:avLst/>
          </a:prstGeom>
          <a:solidFill>
            <a:srgbClr val="5262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8"/>
          <p:cNvSpPr/>
          <p:nvPr/>
        </p:nvSpPr>
        <p:spPr>
          <a:xfrm>
            <a:off x="454643" y="3231188"/>
            <a:ext cx="2066700" cy="1917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8"/>
          <p:cNvSpPr/>
          <p:nvPr/>
        </p:nvSpPr>
        <p:spPr>
          <a:xfrm>
            <a:off x="454643" y="3231188"/>
            <a:ext cx="2066700" cy="1917300"/>
          </a:xfrm>
          <a:prstGeom prst="pie">
            <a:avLst>
              <a:gd name="adj1" fmla="val 6262960"/>
              <a:gd name="adj2" fmla="val 13754074"/>
            </a:avLst>
          </a:prstGeom>
          <a:solidFill>
            <a:srgbClr val="2320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8"/>
          <p:cNvSpPr/>
          <p:nvPr/>
        </p:nvSpPr>
        <p:spPr>
          <a:xfrm>
            <a:off x="454627" y="3220599"/>
            <a:ext cx="2066700" cy="1917300"/>
          </a:xfrm>
          <a:prstGeom prst="pie">
            <a:avLst>
              <a:gd name="adj1" fmla="val 13753525"/>
              <a:gd name="adj2" fmla="val 4448340"/>
            </a:avLst>
          </a:prstGeom>
          <a:solidFill>
            <a:srgbClr val="28A1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8"/>
          <p:cNvSpPr txBox="1"/>
          <p:nvPr/>
        </p:nvSpPr>
        <p:spPr>
          <a:xfrm>
            <a:off x="6759000" y="4603213"/>
            <a:ext cx="199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ru" sz="6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Земли с/х назначения:</a:t>
            </a:r>
            <a:endParaRPr sz="4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1" name="Google Shape;221;p28"/>
          <p:cNvSpPr/>
          <p:nvPr/>
        </p:nvSpPr>
        <p:spPr>
          <a:xfrm>
            <a:off x="6759000" y="4712125"/>
            <a:ext cx="69900" cy="5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8"/>
          <p:cNvSpPr txBox="1"/>
          <p:nvPr/>
        </p:nvSpPr>
        <p:spPr>
          <a:xfrm>
            <a:off x="7847725" y="4603213"/>
            <a:ext cx="199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ru" sz="6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Промышленные земли:</a:t>
            </a:r>
            <a:endParaRPr sz="4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3" name="Google Shape;223;p28"/>
          <p:cNvSpPr/>
          <p:nvPr/>
        </p:nvSpPr>
        <p:spPr>
          <a:xfrm>
            <a:off x="7847725" y="4712125"/>
            <a:ext cx="69900" cy="591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8"/>
          <p:cNvSpPr txBox="1"/>
          <p:nvPr/>
        </p:nvSpPr>
        <p:spPr>
          <a:xfrm>
            <a:off x="6625775" y="4717150"/>
            <a:ext cx="124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1046</a:t>
            </a:r>
            <a:r>
              <a:rPr lang="ru" sz="1300" b="0" i="0" u="none" strike="noStrike" cap="none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Г</a:t>
            </a:r>
            <a:r>
              <a:rPr lang="ru" sz="1000" b="0" i="0" u="none" strike="noStrike" cap="none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</a:t>
            </a:r>
            <a:r>
              <a:rPr lang="ru" sz="10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0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5" name="Google Shape;225;p28"/>
          <p:cNvSpPr txBox="1"/>
          <p:nvPr/>
        </p:nvSpPr>
        <p:spPr>
          <a:xfrm>
            <a:off x="7782525" y="4742525"/>
            <a:ext cx="124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870</a:t>
            </a:r>
            <a:r>
              <a:rPr lang="ru" sz="1300" b="0" i="0" u="none" strike="noStrike" cap="none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Г</a:t>
            </a:r>
            <a:r>
              <a:rPr lang="ru" sz="1000" b="0" i="0" u="none" strike="noStrike" cap="none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</a:t>
            </a:r>
            <a:r>
              <a:rPr lang="ru" sz="10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0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6" name="Google Shape;226;p28"/>
          <p:cNvSpPr txBox="1"/>
          <p:nvPr/>
        </p:nvSpPr>
        <p:spPr>
          <a:xfrm>
            <a:off x="2845200" y="3652088"/>
            <a:ext cx="199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Земли ООПТ:</a:t>
            </a:r>
            <a:endParaRPr sz="6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7" name="Google Shape;227;p28"/>
          <p:cNvSpPr txBox="1"/>
          <p:nvPr/>
        </p:nvSpPr>
        <p:spPr>
          <a:xfrm>
            <a:off x="4717225" y="3671350"/>
            <a:ext cx="124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2381 </a:t>
            </a:r>
            <a:r>
              <a:rPr lang="ru" sz="1000" b="0" i="0" u="none" strike="noStrike" cap="none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Га</a:t>
            </a:r>
            <a:r>
              <a:rPr lang="ru" sz="10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0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8" name="Google Shape;228;p28"/>
          <p:cNvSpPr txBox="1"/>
          <p:nvPr/>
        </p:nvSpPr>
        <p:spPr>
          <a:xfrm>
            <a:off x="-1" y="4249941"/>
            <a:ext cx="2174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23</a:t>
            </a:r>
            <a:r>
              <a:rPr lang="ru" sz="900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8</a:t>
            </a:r>
            <a:r>
              <a:rPr lang="ru" sz="900" b="0" i="0" u="none" strike="noStrike" cap="none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 </a:t>
            </a:r>
            <a:r>
              <a:rPr lang="ru" sz="500" b="0" i="0" u="none" strike="noStrike" cap="none" dirty="0" smtClean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га</a:t>
            </a:r>
            <a:endParaRPr sz="900" b="0" i="0" u="none" strike="noStrike" cap="none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9" name="Google Shape;229;p28"/>
          <p:cNvSpPr txBox="1"/>
          <p:nvPr/>
        </p:nvSpPr>
        <p:spPr>
          <a:xfrm>
            <a:off x="1326225" y="3615525"/>
            <a:ext cx="11160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8103 </a:t>
            </a:r>
            <a:r>
              <a:rPr lang="ru" sz="1000" b="0" i="0" u="none" strike="noStrike" cap="none" dirty="0" smtClean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Га</a:t>
            </a:r>
            <a:endParaRPr sz="1400" b="0" i="0" u="none" strike="noStrike" cap="none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30" name="Google Shape;230;p28"/>
          <p:cNvSpPr txBox="1"/>
          <p:nvPr/>
        </p:nvSpPr>
        <p:spPr>
          <a:xfrm>
            <a:off x="993450" y="4772100"/>
            <a:ext cx="98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921</a:t>
            </a:r>
            <a:r>
              <a:rPr lang="ru" sz="400" b="0" i="0" u="none" strike="noStrike" cap="none" dirty="0" smtClean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4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Га</a:t>
            </a:r>
            <a:endParaRPr sz="800" b="0" i="0" u="none" strike="noStrike" cap="none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31" name="Google Shape;231;p28"/>
          <p:cNvSpPr txBox="1"/>
          <p:nvPr/>
        </p:nvSpPr>
        <p:spPr>
          <a:xfrm>
            <a:off x="362625" y="932000"/>
            <a:ext cx="4343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Общая площадь лесного фонда района составляет </a:t>
            </a:r>
            <a:r>
              <a:rPr lang="ru" sz="800" b="0" i="0" u="none" strike="noStrike" cap="none" dirty="0" smtClean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8103 </a:t>
            </a:r>
            <a:r>
              <a:rPr lang="ru" sz="800" b="0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га, расчетная лесосека в год составляет более 260 тыс. куб. м.</a:t>
            </a:r>
            <a:r>
              <a:rPr lang="ru" sz="400" b="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ru" sz="800" b="0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Земельный фонд района составляет 1245 тыс. гектар. </a:t>
            </a:r>
            <a:r>
              <a:rPr lang="ru" sz="800" b="0" i="0" u="none" strike="noStrike" cap="none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Рекреационный комплекс района обладает богатейшим уникальным потенциалом: большое количество минеральных и термальных источников; своеобразный микроклимат побережья рек и Баргузинских гор. В пределах района зарегистрировано более 50 минеральных источников (аршанов).</a:t>
            </a:r>
            <a:endParaRPr sz="800" b="0" i="0" u="none" strike="noStrike" cap="none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8"/>
          <p:cNvSpPr/>
          <p:nvPr/>
        </p:nvSpPr>
        <p:spPr>
          <a:xfrm>
            <a:off x="435600" y="3245500"/>
            <a:ext cx="2104800" cy="1867500"/>
          </a:xfrm>
          <a:prstGeom prst="pie">
            <a:avLst>
              <a:gd name="adj1" fmla="val 10603980"/>
              <a:gd name="adj2" fmla="val 13780027"/>
            </a:avLst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8"/>
          <p:cNvSpPr txBox="1"/>
          <p:nvPr/>
        </p:nvSpPr>
        <p:spPr>
          <a:xfrm>
            <a:off x="422325" y="3727800"/>
            <a:ext cx="903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1046 </a:t>
            </a:r>
            <a:r>
              <a:rPr lang="ru" sz="500" b="0" i="0" u="none" strike="noStrike" cap="none" dirty="0" smtClean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га</a:t>
            </a:r>
            <a:endParaRPr sz="900" b="0" i="0" u="none" strike="noStrike" cap="none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34" name="Google Shape;234;p28"/>
          <p:cNvSpPr/>
          <p:nvPr/>
        </p:nvSpPr>
        <p:spPr>
          <a:xfrm rot="10785246">
            <a:off x="2602850" y="4216148"/>
            <a:ext cx="69901" cy="591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8"/>
          <p:cNvSpPr txBox="1"/>
          <p:nvPr/>
        </p:nvSpPr>
        <p:spPr>
          <a:xfrm>
            <a:off x="2845200" y="4035675"/>
            <a:ext cx="199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Земли с/х назначения:</a:t>
            </a:r>
            <a:endParaRPr sz="6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6" name="Google Shape;236;p28"/>
          <p:cNvSpPr txBox="1"/>
          <p:nvPr/>
        </p:nvSpPr>
        <p:spPr>
          <a:xfrm>
            <a:off x="4584775" y="4002668"/>
            <a:ext cx="151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1046</a:t>
            </a:r>
            <a:r>
              <a:rPr lang="ru" sz="1300" b="0" i="0" u="none" strike="noStrike" cap="none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000" b="0" i="0" u="none" strike="noStrike" cap="none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Га</a:t>
            </a:r>
            <a:r>
              <a:rPr lang="ru" sz="10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0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7" name="Google Shape;237;p28"/>
          <p:cNvSpPr/>
          <p:nvPr/>
        </p:nvSpPr>
        <p:spPr>
          <a:xfrm rot="10787173">
            <a:off x="2594350" y="4530537"/>
            <a:ext cx="80401" cy="58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8"/>
          <p:cNvSpPr txBox="1"/>
          <p:nvPr/>
        </p:nvSpPr>
        <p:spPr>
          <a:xfrm>
            <a:off x="2845200" y="4303263"/>
            <a:ext cx="1992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Прочее (земли промышленности, водного фонда, запаса и населенных пун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</a:t>
            </a: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тов):</a:t>
            </a:r>
            <a:endParaRPr sz="6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9" name="Google Shape;239;p28"/>
          <p:cNvSpPr txBox="1"/>
          <p:nvPr/>
        </p:nvSpPr>
        <p:spPr>
          <a:xfrm>
            <a:off x="4654210" y="4420489"/>
            <a:ext cx="124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921</a:t>
            </a:r>
            <a:r>
              <a:rPr lang="ru" sz="13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0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Га.</a:t>
            </a:r>
            <a:endParaRPr sz="10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9"/>
          <p:cNvSpPr/>
          <p:nvPr/>
        </p:nvSpPr>
        <p:spPr>
          <a:xfrm>
            <a:off x="3981313" y="3773613"/>
            <a:ext cx="4924200" cy="732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9"/>
          <p:cNvSpPr/>
          <p:nvPr/>
        </p:nvSpPr>
        <p:spPr>
          <a:xfrm>
            <a:off x="3969288" y="2697463"/>
            <a:ext cx="4924200" cy="732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9"/>
          <p:cNvSpPr/>
          <p:nvPr/>
        </p:nvSpPr>
        <p:spPr>
          <a:xfrm>
            <a:off x="4647713" y="831875"/>
            <a:ext cx="3258000" cy="640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9"/>
          <p:cNvSpPr/>
          <p:nvPr/>
        </p:nvSpPr>
        <p:spPr>
          <a:xfrm>
            <a:off x="96625" y="804300"/>
            <a:ext cx="3258000" cy="667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9"/>
          <p:cNvSpPr txBox="1"/>
          <p:nvPr/>
        </p:nvSpPr>
        <p:spPr>
          <a:xfrm>
            <a:off x="1302800" y="256499"/>
            <a:ext cx="5941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Должность</a:t>
            </a:r>
            <a:endParaRPr sz="10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9"/>
          <p:cNvSpPr/>
          <p:nvPr/>
        </p:nvSpPr>
        <p:spPr>
          <a:xfrm flipH="1">
            <a:off x="3723368" y="651700"/>
            <a:ext cx="31800" cy="45099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9"/>
          <p:cNvSpPr/>
          <p:nvPr/>
        </p:nvSpPr>
        <p:spPr>
          <a:xfrm rot="5400000">
            <a:off x="6417400" y="-387850"/>
            <a:ext cx="32100" cy="54201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9"/>
          <p:cNvSpPr txBox="1"/>
          <p:nvPr/>
        </p:nvSpPr>
        <p:spPr>
          <a:xfrm>
            <a:off x="5189963" y="919325"/>
            <a:ext cx="2173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Численность трудоспособного населения</a:t>
            </a:r>
            <a:endParaRPr sz="10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2" name="Google Shape;252;p29"/>
          <p:cNvSpPr txBox="1"/>
          <p:nvPr/>
        </p:nvSpPr>
        <p:spPr>
          <a:xfrm>
            <a:off x="5977075" y="1627800"/>
            <a:ext cx="173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9466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29"/>
          <p:cNvSpPr txBox="1"/>
          <p:nvPr/>
        </p:nvSpPr>
        <p:spPr>
          <a:xfrm>
            <a:off x="6734750" y="1720063"/>
            <a:ext cx="217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чел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p29"/>
          <p:cNvSpPr txBox="1"/>
          <p:nvPr/>
        </p:nvSpPr>
        <p:spPr>
          <a:xfrm>
            <a:off x="4496463" y="2714213"/>
            <a:ext cx="4421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Численность официально зарегистрированных безработных</a:t>
            </a:r>
            <a:endParaRPr sz="10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5" name="Google Shape;255;p29"/>
          <p:cNvSpPr txBox="1"/>
          <p:nvPr/>
        </p:nvSpPr>
        <p:spPr>
          <a:xfrm>
            <a:off x="6046663" y="2906850"/>
            <a:ext cx="173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36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" name="Google Shape;256;p29"/>
          <p:cNvSpPr txBox="1"/>
          <p:nvPr/>
        </p:nvSpPr>
        <p:spPr>
          <a:xfrm>
            <a:off x="6472713" y="3052913"/>
            <a:ext cx="217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чел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7" name="Google Shape;257;p29"/>
          <p:cNvSpPr txBox="1"/>
          <p:nvPr/>
        </p:nvSpPr>
        <p:spPr>
          <a:xfrm>
            <a:off x="608075" y="863113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Среднемесячная заработная плата</a:t>
            </a:r>
            <a:endParaRPr sz="10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8" name="Google Shape;258;p29"/>
          <p:cNvSpPr txBox="1"/>
          <p:nvPr/>
        </p:nvSpPr>
        <p:spPr>
          <a:xfrm>
            <a:off x="6084663" y="3983025"/>
            <a:ext cx="173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3,3 %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" name="Google Shape;259;p29"/>
          <p:cNvSpPr/>
          <p:nvPr/>
        </p:nvSpPr>
        <p:spPr>
          <a:xfrm>
            <a:off x="0" y="-15800"/>
            <a:ext cx="9144000" cy="667500"/>
          </a:xfrm>
          <a:prstGeom prst="rect">
            <a:avLst/>
          </a:prstGeom>
          <a:solidFill>
            <a:srgbClr val="23209A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9"/>
          <p:cNvSpPr txBox="1"/>
          <p:nvPr/>
        </p:nvSpPr>
        <p:spPr>
          <a:xfrm>
            <a:off x="-1603450" y="43650"/>
            <a:ext cx="8338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Социально-экономические показатели</a:t>
            </a:r>
            <a:endParaRPr sz="17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1" name="Google Shape;261;p29"/>
          <p:cNvSpPr txBox="1"/>
          <p:nvPr/>
        </p:nvSpPr>
        <p:spPr>
          <a:xfrm>
            <a:off x="4057975" y="43650"/>
            <a:ext cx="4770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Трудовые ресурсы</a:t>
            </a:r>
            <a:endParaRPr sz="17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2" name="Google Shape;262;p29"/>
          <p:cNvSpPr/>
          <p:nvPr/>
        </p:nvSpPr>
        <p:spPr>
          <a:xfrm flipH="1">
            <a:off x="5145155" y="71650"/>
            <a:ext cx="14400" cy="49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9"/>
          <p:cNvSpPr/>
          <p:nvPr/>
        </p:nvSpPr>
        <p:spPr>
          <a:xfrm>
            <a:off x="98075" y="2066950"/>
            <a:ext cx="3258000" cy="732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9"/>
          <p:cNvSpPr txBox="1"/>
          <p:nvPr/>
        </p:nvSpPr>
        <p:spPr>
          <a:xfrm>
            <a:off x="552875" y="2186938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Среднемесячная заработная плата по отраслям(за </a:t>
            </a:r>
            <a:r>
              <a:rPr lang="ru" sz="1000" b="0" i="0" u="none" strike="noStrike" cap="none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2023 </a:t>
            </a:r>
            <a:r>
              <a:rPr lang="ru" sz="10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год):</a:t>
            </a:r>
            <a:endParaRPr sz="10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65" name="Google Shape;26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519" y="909325"/>
            <a:ext cx="40020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6563" y="947263"/>
            <a:ext cx="383391" cy="383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9525" y="2241550"/>
            <a:ext cx="383400" cy="38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9"/>
          <p:cNvSpPr txBox="1"/>
          <p:nvPr/>
        </p:nvSpPr>
        <p:spPr>
          <a:xfrm>
            <a:off x="5617488" y="3789275"/>
            <a:ext cx="4421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Уровень безработицы</a:t>
            </a:r>
            <a:endParaRPr sz="10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9" name="Google Shape;269;p29"/>
          <p:cNvSpPr/>
          <p:nvPr/>
        </p:nvSpPr>
        <p:spPr>
          <a:xfrm>
            <a:off x="1290650" y="2916075"/>
            <a:ext cx="1914600" cy="225000"/>
          </a:xfrm>
          <a:prstGeom prst="rect">
            <a:avLst/>
          </a:prstGeom>
          <a:solidFill>
            <a:srgbClr val="3F3C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9"/>
          <p:cNvSpPr/>
          <p:nvPr/>
        </p:nvSpPr>
        <p:spPr>
          <a:xfrm>
            <a:off x="1290650" y="3229168"/>
            <a:ext cx="1254600" cy="225000"/>
          </a:xfrm>
          <a:prstGeom prst="rect">
            <a:avLst/>
          </a:prstGeom>
          <a:solidFill>
            <a:srgbClr val="5262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9"/>
          <p:cNvSpPr/>
          <p:nvPr/>
        </p:nvSpPr>
        <p:spPr>
          <a:xfrm>
            <a:off x="1290650" y="3546211"/>
            <a:ext cx="1050300" cy="225000"/>
          </a:xfrm>
          <a:prstGeom prst="rect">
            <a:avLst/>
          </a:prstGeom>
          <a:solidFill>
            <a:srgbClr val="7089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9"/>
          <p:cNvSpPr txBox="1"/>
          <p:nvPr/>
        </p:nvSpPr>
        <p:spPr>
          <a:xfrm>
            <a:off x="907813" y="1109150"/>
            <a:ext cx="217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53974,3 </a:t>
            </a:r>
            <a:r>
              <a:rPr lang="ru" sz="10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руб</a:t>
            </a:r>
            <a:r>
              <a:rPr lang="ru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" name="Google Shape;273;p29"/>
          <p:cNvSpPr/>
          <p:nvPr/>
        </p:nvSpPr>
        <p:spPr>
          <a:xfrm>
            <a:off x="1290650" y="3863250"/>
            <a:ext cx="848100" cy="225000"/>
          </a:xfrm>
          <a:prstGeom prst="rect">
            <a:avLst/>
          </a:prstGeom>
          <a:solidFill>
            <a:srgbClr val="89A0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9"/>
          <p:cNvSpPr txBox="1"/>
          <p:nvPr/>
        </p:nvSpPr>
        <p:spPr>
          <a:xfrm>
            <a:off x="117874" y="3499343"/>
            <a:ext cx="3000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Промышленность</a:t>
            </a:r>
            <a:endParaRPr sz="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29"/>
          <p:cNvSpPr txBox="1"/>
          <p:nvPr/>
        </p:nvSpPr>
        <p:spPr>
          <a:xfrm>
            <a:off x="109511" y="4061155"/>
            <a:ext cx="12546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Малое предпринимательство</a:t>
            </a:r>
            <a:endParaRPr sz="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6" name="Google Shape;276;p29"/>
          <p:cNvSpPr txBox="1"/>
          <p:nvPr/>
        </p:nvSpPr>
        <p:spPr>
          <a:xfrm>
            <a:off x="101858" y="4377710"/>
            <a:ext cx="12546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Торговля и потребительский рынок</a:t>
            </a:r>
            <a:endParaRPr sz="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29"/>
          <p:cNvSpPr txBox="1"/>
          <p:nvPr/>
        </p:nvSpPr>
        <p:spPr>
          <a:xfrm>
            <a:off x="117874" y="2831699"/>
            <a:ext cx="12546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Агропромышленный комплекс</a:t>
            </a:r>
            <a:endParaRPr sz="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" name="Google Shape;278;p29"/>
          <p:cNvSpPr txBox="1"/>
          <p:nvPr/>
        </p:nvSpPr>
        <p:spPr>
          <a:xfrm>
            <a:off x="139273" y="3820131"/>
            <a:ext cx="1254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Туризм</a:t>
            </a:r>
            <a:endParaRPr sz="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9" name="Google Shape;279;p29"/>
          <p:cNvSpPr/>
          <p:nvPr/>
        </p:nvSpPr>
        <p:spPr>
          <a:xfrm>
            <a:off x="1290650" y="4180300"/>
            <a:ext cx="752100" cy="225000"/>
          </a:xfrm>
          <a:prstGeom prst="rect">
            <a:avLst/>
          </a:prstGeom>
          <a:solidFill>
            <a:srgbClr val="A1B4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9"/>
          <p:cNvSpPr/>
          <p:nvPr/>
        </p:nvSpPr>
        <p:spPr>
          <a:xfrm>
            <a:off x="1290650" y="4497350"/>
            <a:ext cx="590400" cy="225000"/>
          </a:xfrm>
          <a:prstGeom prst="rect">
            <a:avLst/>
          </a:prstGeom>
          <a:solidFill>
            <a:srgbClr val="B9C7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9"/>
          <p:cNvSpPr txBox="1"/>
          <p:nvPr/>
        </p:nvSpPr>
        <p:spPr>
          <a:xfrm>
            <a:off x="109511" y="3155564"/>
            <a:ext cx="1254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Образование</a:t>
            </a:r>
            <a:endParaRPr sz="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2" name="Google Shape;282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48042" y="2840563"/>
            <a:ext cx="446400" cy="4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25600" y="3916725"/>
            <a:ext cx="446400" cy="4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9"/>
          <p:cNvSpPr txBox="1"/>
          <p:nvPr/>
        </p:nvSpPr>
        <p:spPr>
          <a:xfrm>
            <a:off x="1287990" y="2895824"/>
            <a:ext cx="2190983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54,0 тыс. руб.</a:t>
            </a:r>
            <a:endParaRPr sz="7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5" name="Google Shape;285;p29"/>
          <p:cNvSpPr txBox="1"/>
          <p:nvPr/>
        </p:nvSpPr>
        <p:spPr>
          <a:xfrm>
            <a:off x="1265282" y="4136712"/>
            <a:ext cx="2190983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29,0 тыс. руб.</a:t>
            </a:r>
            <a:endParaRPr sz="7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p29"/>
          <p:cNvSpPr txBox="1"/>
          <p:nvPr/>
        </p:nvSpPr>
        <p:spPr>
          <a:xfrm>
            <a:off x="1265282" y="3835475"/>
            <a:ext cx="2190983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35,0 тыс. руб.</a:t>
            </a:r>
            <a:endParaRPr sz="7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p29"/>
          <p:cNvSpPr txBox="1"/>
          <p:nvPr/>
        </p:nvSpPr>
        <p:spPr>
          <a:xfrm>
            <a:off x="1267586" y="3519037"/>
            <a:ext cx="2190983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36,3 тыс. руб.</a:t>
            </a:r>
            <a:endParaRPr sz="7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" name="Google Shape;288;p29"/>
          <p:cNvSpPr txBox="1"/>
          <p:nvPr/>
        </p:nvSpPr>
        <p:spPr>
          <a:xfrm>
            <a:off x="1229638" y="4460809"/>
            <a:ext cx="2190983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25,5 тыс. руб.</a:t>
            </a:r>
            <a:endParaRPr sz="700" b="0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p29"/>
          <p:cNvSpPr txBox="1"/>
          <p:nvPr/>
        </p:nvSpPr>
        <p:spPr>
          <a:xfrm>
            <a:off x="1280276" y="3186717"/>
            <a:ext cx="2190983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47,9 тыс. руб.</a:t>
            </a:r>
            <a:endParaRPr sz="7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0"/>
          <p:cNvSpPr/>
          <p:nvPr/>
        </p:nvSpPr>
        <p:spPr>
          <a:xfrm>
            <a:off x="173474" y="3859450"/>
            <a:ext cx="2914500" cy="396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0"/>
          <p:cNvSpPr/>
          <p:nvPr/>
        </p:nvSpPr>
        <p:spPr>
          <a:xfrm>
            <a:off x="3543775" y="2803115"/>
            <a:ext cx="2596500" cy="429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0"/>
          <p:cNvSpPr/>
          <p:nvPr/>
        </p:nvSpPr>
        <p:spPr>
          <a:xfrm>
            <a:off x="3543775" y="1386200"/>
            <a:ext cx="2596500" cy="429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0"/>
          <p:cNvSpPr/>
          <p:nvPr/>
        </p:nvSpPr>
        <p:spPr>
          <a:xfrm>
            <a:off x="194150" y="2679650"/>
            <a:ext cx="2028600" cy="381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0"/>
          <p:cNvSpPr/>
          <p:nvPr/>
        </p:nvSpPr>
        <p:spPr>
          <a:xfrm>
            <a:off x="160100" y="1537125"/>
            <a:ext cx="2005200" cy="381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0"/>
          <p:cNvSpPr/>
          <p:nvPr/>
        </p:nvSpPr>
        <p:spPr>
          <a:xfrm>
            <a:off x="160100" y="735750"/>
            <a:ext cx="3258000" cy="548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0"/>
          <p:cNvSpPr/>
          <p:nvPr/>
        </p:nvSpPr>
        <p:spPr>
          <a:xfrm>
            <a:off x="4869450" y="727163"/>
            <a:ext cx="3258000" cy="548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0"/>
          <p:cNvSpPr txBox="1"/>
          <p:nvPr/>
        </p:nvSpPr>
        <p:spPr>
          <a:xfrm>
            <a:off x="1302800" y="256499"/>
            <a:ext cx="5941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Должность</a:t>
            </a:r>
            <a:endParaRPr sz="10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0"/>
          <p:cNvSpPr/>
          <p:nvPr/>
        </p:nvSpPr>
        <p:spPr>
          <a:xfrm>
            <a:off x="0" y="-15800"/>
            <a:ext cx="9144000" cy="667500"/>
          </a:xfrm>
          <a:prstGeom prst="rect">
            <a:avLst/>
          </a:prstGeom>
          <a:solidFill>
            <a:srgbClr val="23209A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30"/>
          <p:cNvSpPr txBox="1"/>
          <p:nvPr/>
        </p:nvSpPr>
        <p:spPr>
          <a:xfrm>
            <a:off x="119925" y="69325"/>
            <a:ext cx="8512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Приоритетные инвестиционные направления Курумканского района</a:t>
            </a:r>
            <a:endParaRPr sz="17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4" name="Google Shape;304;p30"/>
          <p:cNvSpPr txBox="1"/>
          <p:nvPr/>
        </p:nvSpPr>
        <p:spPr>
          <a:xfrm>
            <a:off x="833400" y="843700"/>
            <a:ext cx="4134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Наименование направления: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" name="Google Shape;305;p30"/>
          <p:cNvSpPr txBox="1"/>
          <p:nvPr/>
        </p:nvSpPr>
        <p:spPr>
          <a:xfrm>
            <a:off x="5636450" y="815263"/>
            <a:ext cx="4134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Перспективные проекты: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6" name="Google Shape;306;p30"/>
          <p:cNvSpPr txBox="1"/>
          <p:nvPr/>
        </p:nvSpPr>
        <p:spPr>
          <a:xfrm>
            <a:off x="597000" y="1561600"/>
            <a:ext cx="958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Туризм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7" name="Google Shape;307;p30"/>
          <p:cNvSpPr txBox="1"/>
          <p:nvPr/>
        </p:nvSpPr>
        <p:spPr>
          <a:xfrm>
            <a:off x="637975" y="2679650"/>
            <a:ext cx="3122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Социальная сфера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8" name="Google Shape;308;p30"/>
          <p:cNvSpPr txBox="1"/>
          <p:nvPr/>
        </p:nvSpPr>
        <p:spPr>
          <a:xfrm>
            <a:off x="4098575" y="144685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Туризм и рекреация: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p30"/>
          <p:cNvSpPr txBox="1"/>
          <p:nvPr/>
        </p:nvSpPr>
        <p:spPr>
          <a:xfrm>
            <a:off x="3543762" y="1872475"/>
            <a:ext cx="5010515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AutoNum type="arabicPeriod"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Строительство туристского комплекса в местности «Аллинский аршан»;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AutoNum type="arabicPeriod"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Строительство кемпингов в местности «Сорюр», СП «Дырен-эвенкийское»;</a:t>
            </a:r>
            <a:endParaRPr/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AutoNum type="arabicPeriod"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Строительство базы отдыха в местности «Гаргинский аршан»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0" name="Google Shape;310;p30"/>
          <p:cNvSpPr txBox="1"/>
          <p:nvPr/>
        </p:nvSpPr>
        <p:spPr>
          <a:xfrm>
            <a:off x="4000163" y="2841082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Медицина и образование: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1" name="Google Shape;311;p30"/>
          <p:cNvSpPr txBox="1"/>
          <p:nvPr/>
        </p:nvSpPr>
        <p:spPr>
          <a:xfrm>
            <a:off x="3605766" y="3198958"/>
            <a:ext cx="4756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AutoNum type="arabicPeriod"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Строительство поликлиники в с.Курумкан;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AutoNum type="arabicPeriod"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Строительство детского сада на 150 мест в с.Курумкан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65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</a:pP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2" name="Google Shape;31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612" y="801775"/>
            <a:ext cx="430025" cy="43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0250" y="797124"/>
            <a:ext cx="429999" cy="429976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/>
          <p:nvPr/>
        </p:nvSpPr>
        <p:spPr>
          <a:xfrm flipH="1">
            <a:off x="3456755" y="678650"/>
            <a:ext cx="31800" cy="45099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66711" y="2891740"/>
            <a:ext cx="333475" cy="3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78075" y="1393612"/>
            <a:ext cx="381750" cy="38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7025" y="1517862"/>
            <a:ext cx="381750" cy="38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0087" y="2700800"/>
            <a:ext cx="354025" cy="3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0" descr="https://lh7-us.googleusercontent.com/Zl1b5HXB6dyymU6_qMRU8HEYrS8qxMd9Gy3BMc5MUifU5U4e0C17mm-L8FtZcWpUvnZ0B25MkVJd2mu55JW69YdcCYjKZxB8W9GZcCsXLEMkqTgMQ70t3z_DOUYsU7t1u6Cwctc5VYjovagaWs4=s20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8845" y="3900901"/>
            <a:ext cx="309815" cy="30981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0"/>
          <p:cNvSpPr txBox="1"/>
          <p:nvPr/>
        </p:nvSpPr>
        <p:spPr>
          <a:xfrm>
            <a:off x="511486" y="3856035"/>
            <a:ext cx="3122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Агропромышленный комплекс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1" name="Google Shape;321;p30"/>
          <p:cNvSpPr/>
          <p:nvPr/>
        </p:nvSpPr>
        <p:spPr>
          <a:xfrm>
            <a:off x="3528624" y="3850650"/>
            <a:ext cx="3122700" cy="396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30" descr="https://lh7-us.googleusercontent.com/Zl1b5HXB6dyymU6_qMRU8HEYrS8qxMd9Gy3BMc5MUifU5U4e0C17mm-L8FtZcWpUvnZ0B25MkVJd2mu55JW69YdcCYjKZxB8W9GZcCsXLEMkqTgMQ70t3z_DOUYsU7t1u6Cwctc5VYjovagaWs4=s20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73131" y="3886593"/>
            <a:ext cx="309815" cy="30981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0"/>
          <p:cNvSpPr txBox="1"/>
          <p:nvPr/>
        </p:nvSpPr>
        <p:spPr>
          <a:xfrm>
            <a:off x="3882951" y="3871400"/>
            <a:ext cx="3345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Агропромышленный комплекс: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" name="Google Shape;324;p30"/>
          <p:cNvSpPr txBox="1"/>
          <p:nvPr/>
        </p:nvSpPr>
        <p:spPr>
          <a:xfrm>
            <a:off x="3605766" y="4353182"/>
            <a:ext cx="4756355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AutoNum type="arabicPeriod"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Разведение КРС молочного направления;</a:t>
            </a:r>
            <a:endParaRPr/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AutoNum type="arabicPeriod"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Разведение КРС мясного направления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</a:pP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65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</a:pP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1"/>
          <p:cNvSpPr txBox="1"/>
          <p:nvPr/>
        </p:nvSpPr>
        <p:spPr>
          <a:xfrm>
            <a:off x="1302800" y="256499"/>
            <a:ext cx="5941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Должность</a:t>
            </a:r>
            <a:endParaRPr sz="10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31"/>
          <p:cNvSpPr/>
          <p:nvPr/>
        </p:nvSpPr>
        <p:spPr>
          <a:xfrm>
            <a:off x="0" y="-15800"/>
            <a:ext cx="9144000" cy="667500"/>
          </a:xfrm>
          <a:prstGeom prst="rect">
            <a:avLst/>
          </a:prstGeom>
          <a:solidFill>
            <a:srgbClr val="23209A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31"/>
          <p:cNvSpPr txBox="1"/>
          <p:nvPr/>
        </p:nvSpPr>
        <p:spPr>
          <a:xfrm>
            <a:off x="543075" y="23275"/>
            <a:ext cx="8512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" sz="21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Ключевые инвестиционные проекты</a:t>
            </a:r>
            <a:endParaRPr sz="21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332" name="Google Shape;332;p31"/>
          <p:cNvCxnSpPr/>
          <p:nvPr/>
        </p:nvCxnSpPr>
        <p:spPr>
          <a:xfrm flipH="1">
            <a:off x="47500" y="1308150"/>
            <a:ext cx="9101400" cy="22500"/>
          </a:xfrm>
          <a:prstGeom prst="straightConnector1">
            <a:avLst/>
          </a:prstGeom>
          <a:noFill/>
          <a:ln w="19050" cap="flat" cmpd="sng">
            <a:solidFill>
              <a:srgbClr val="ABBD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3" name="Google Shape;333;p31"/>
          <p:cNvSpPr txBox="1"/>
          <p:nvPr/>
        </p:nvSpPr>
        <p:spPr>
          <a:xfrm>
            <a:off x="1566675" y="318300"/>
            <a:ext cx="624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реализуемые на территории МО</a:t>
            </a: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" name="Google Shape;334;p31"/>
          <p:cNvSpPr txBox="1"/>
          <p:nvPr/>
        </p:nvSpPr>
        <p:spPr>
          <a:xfrm>
            <a:off x="253100" y="835938"/>
            <a:ext cx="4134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Наименование проекта/инициатор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5" name="Google Shape;335;p31"/>
          <p:cNvSpPr txBox="1"/>
          <p:nvPr/>
        </p:nvSpPr>
        <p:spPr>
          <a:xfrm>
            <a:off x="3119150" y="814788"/>
            <a:ext cx="1100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Объем инвестиций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" name="Google Shape;336;p31"/>
          <p:cNvSpPr txBox="1"/>
          <p:nvPr/>
        </p:nvSpPr>
        <p:spPr>
          <a:xfrm>
            <a:off x="4344725" y="820488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Срок реализации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37" name="Google Shape;337;p31"/>
          <p:cNvCxnSpPr/>
          <p:nvPr/>
        </p:nvCxnSpPr>
        <p:spPr>
          <a:xfrm rot="10800000" flipH="1">
            <a:off x="2993975" y="674077"/>
            <a:ext cx="300" cy="3773700"/>
          </a:xfrm>
          <a:prstGeom prst="straightConnector1">
            <a:avLst/>
          </a:prstGeom>
          <a:noFill/>
          <a:ln w="19050" cap="flat" cmpd="sng">
            <a:solidFill>
              <a:srgbClr val="ABBD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8" name="Google Shape;338;p31"/>
          <p:cNvCxnSpPr/>
          <p:nvPr/>
        </p:nvCxnSpPr>
        <p:spPr>
          <a:xfrm rot="10800000" flipH="1">
            <a:off x="4344725" y="673875"/>
            <a:ext cx="300" cy="3807600"/>
          </a:xfrm>
          <a:prstGeom prst="straightConnector1">
            <a:avLst/>
          </a:prstGeom>
          <a:noFill/>
          <a:ln w="19050" cap="flat" cmpd="sng">
            <a:solidFill>
              <a:srgbClr val="ABBD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9" name="Google Shape;339;p31"/>
          <p:cNvCxnSpPr/>
          <p:nvPr/>
        </p:nvCxnSpPr>
        <p:spPr>
          <a:xfrm rot="10800000">
            <a:off x="5858475" y="667225"/>
            <a:ext cx="7800" cy="3803400"/>
          </a:xfrm>
          <a:prstGeom prst="straightConnector1">
            <a:avLst/>
          </a:prstGeom>
          <a:noFill/>
          <a:ln w="19050" cap="flat" cmpd="sng">
            <a:solidFill>
              <a:srgbClr val="ABBD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0" name="Google Shape;340;p31"/>
          <p:cNvSpPr txBox="1"/>
          <p:nvPr/>
        </p:nvSpPr>
        <p:spPr>
          <a:xfrm>
            <a:off x="5198825" y="766638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Описание проекта, 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текущее состояние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1" name="Google Shape;341;p31"/>
          <p:cNvSpPr txBox="1"/>
          <p:nvPr/>
        </p:nvSpPr>
        <p:spPr>
          <a:xfrm>
            <a:off x="-105675" y="1465600"/>
            <a:ext cx="2755200" cy="238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Строительство туристского комплекса на Аллинском аршане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Строительство магазина строительных и отделочных материалов в с. Курумкан, ИП Дудина Наталья Владимировна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Разведение КРС молочного направления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Строительство кемпингов в местности «Сорюр», СП «Дырен-эвенкийское»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2" name="Google Shape;342;p31"/>
          <p:cNvSpPr txBox="1"/>
          <p:nvPr/>
        </p:nvSpPr>
        <p:spPr>
          <a:xfrm>
            <a:off x="3120950" y="1397925"/>
            <a:ext cx="1737600" cy="2046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150 млн. руб.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 млн. Руб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5,6 млн.руб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6,4 млн. руб</a:t>
            </a:r>
            <a:r>
              <a:rPr lang="ru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3" name="Google Shape;343;p31"/>
          <p:cNvSpPr txBox="1"/>
          <p:nvPr/>
        </p:nvSpPr>
        <p:spPr>
          <a:xfrm>
            <a:off x="4554150" y="1495200"/>
            <a:ext cx="1737600" cy="1877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 года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 года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 лет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 года</a:t>
            </a:r>
            <a:endParaRPr/>
          </a:p>
        </p:txBody>
      </p:sp>
      <p:cxnSp>
        <p:nvCxnSpPr>
          <p:cNvPr id="344" name="Google Shape;344;p31"/>
          <p:cNvCxnSpPr/>
          <p:nvPr/>
        </p:nvCxnSpPr>
        <p:spPr>
          <a:xfrm rot="10800000">
            <a:off x="7469300" y="662032"/>
            <a:ext cx="8400" cy="3773700"/>
          </a:xfrm>
          <a:prstGeom prst="straightConnector1">
            <a:avLst/>
          </a:prstGeom>
          <a:noFill/>
          <a:ln w="19050" cap="flat" cmpd="sng">
            <a:solidFill>
              <a:srgbClr val="ABBD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5" name="Google Shape;345;p31"/>
          <p:cNvSpPr txBox="1"/>
          <p:nvPr/>
        </p:nvSpPr>
        <p:spPr>
          <a:xfrm>
            <a:off x="7602575" y="802113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Рабочие места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p31"/>
          <p:cNvSpPr txBox="1"/>
          <p:nvPr/>
        </p:nvSpPr>
        <p:spPr>
          <a:xfrm>
            <a:off x="7623025" y="1404000"/>
            <a:ext cx="1737600" cy="23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25 рабочих мест</a:t>
            </a:r>
            <a:endParaRPr sz="2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 раб.мест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 рабочих места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 рабочих места</a:t>
            </a:r>
            <a:r>
              <a:rPr lang="ru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p31"/>
          <p:cNvSpPr txBox="1"/>
          <p:nvPr/>
        </p:nvSpPr>
        <p:spPr>
          <a:xfrm>
            <a:off x="5866275" y="1276500"/>
            <a:ext cx="1737600" cy="3077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-"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стадии проектирования и оформления подъездной дороги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-"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Проект на стадии реализации, планируется к завершению в 2024 г.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-"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Проект на стадии реализации, планируется выйти на проектную мощность в 2024 г.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-"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Проект на стадии реализации, планируется выйти на проектную мощность в 2024 г.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/>
          <p:nvPr/>
        </p:nvSpPr>
        <p:spPr>
          <a:xfrm>
            <a:off x="2196650" y="2537500"/>
            <a:ext cx="2124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32"/>
          <p:cNvSpPr/>
          <p:nvPr/>
        </p:nvSpPr>
        <p:spPr>
          <a:xfrm>
            <a:off x="2204587" y="3079400"/>
            <a:ext cx="2124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32"/>
          <p:cNvSpPr/>
          <p:nvPr/>
        </p:nvSpPr>
        <p:spPr>
          <a:xfrm>
            <a:off x="150600" y="3097950"/>
            <a:ext cx="2007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2"/>
          <p:cNvSpPr/>
          <p:nvPr/>
        </p:nvSpPr>
        <p:spPr>
          <a:xfrm>
            <a:off x="150600" y="2537488"/>
            <a:ext cx="2007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2"/>
          <p:cNvSpPr/>
          <p:nvPr/>
        </p:nvSpPr>
        <p:spPr>
          <a:xfrm>
            <a:off x="6668106" y="463963"/>
            <a:ext cx="323100" cy="323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32"/>
          <p:cNvSpPr txBox="1"/>
          <p:nvPr/>
        </p:nvSpPr>
        <p:spPr>
          <a:xfrm>
            <a:off x="500" y="-39900"/>
            <a:ext cx="9168600" cy="431100"/>
          </a:xfrm>
          <a:prstGeom prst="rect">
            <a:avLst/>
          </a:prstGeom>
          <a:solidFill>
            <a:srgbClr val="23209A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Свободные земельные участки и инвестиционные площадки</a:t>
            </a:r>
            <a:endParaRPr sz="16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58" name="Google Shape;358;p32"/>
          <p:cNvSpPr txBox="1"/>
          <p:nvPr/>
        </p:nvSpPr>
        <p:spPr>
          <a:xfrm>
            <a:off x="-989825" y="368713"/>
            <a:ext cx="5941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Инвестиционная площадка  №1                   </a:t>
            </a:r>
            <a:endParaRPr sz="17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359" name="Google Shape;359;p32"/>
          <p:cNvCxnSpPr/>
          <p:nvPr/>
        </p:nvCxnSpPr>
        <p:spPr>
          <a:xfrm flipH="1">
            <a:off x="-13821" y="823700"/>
            <a:ext cx="4408500" cy="18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0" name="Google Shape;360;p32"/>
          <p:cNvSpPr txBox="1"/>
          <p:nvPr/>
        </p:nvSpPr>
        <p:spPr>
          <a:xfrm>
            <a:off x="2159475" y="783325"/>
            <a:ext cx="119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Площадь</a:t>
            </a:r>
            <a:endParaRPr sz="1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1" name="Google Shape;361;p32"/>
          <p:cNvSpPr txBox="1"/>
          <p:nvPr/>
        </p:nvSpPr>
        <p:spPr>
          <a:xfrm>
            <a:off x="2395288" y="1066925"/>
            <a:ext cx="7971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1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142 га</a:t>
            </a:r>
            <a:endParaRPr sz="11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362" name="Google Shape;362;p32"/>
          <p:cNvCxnSpPr/>
          <p:nvPr/>
        </p:nvCxnSpPr>
        <p:spPr>
          <a:xfrm rot="10800000" flipH="1">
            <a:off x="2189200" y="824925"/>
            <a:ext cx="1500" cy="14079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3" name="Google Shape;363;p32"/>
          <p:cNvCxnSpPr/>
          <p:nvPr/>
        </p:nvCxnSpPr>
        <p:spPr>
          <a:xfrm flipH="1">
            <a:off x="-8537" y="1100625"/>
            <a:ext cx="4403400" cy="42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4" name="Google Shape;364;p32"/>
          <p:cNvSpPr txBox="1"/>
          <p:nvPr/>
        </p:nvSpPr>
        <p:spPr>
          <a:xfrm>
            <a:off x="-143928" y="1379938"/>
            <a:ext cx="2428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Предполагаемое направление использования участка</a:t>
            </a:r>
            <a:endParaRPr sz="10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65" name="Google Shape;365;p32"/>
          <p:cNvCxnSpPr/>
          <p:nvPr/>
        </p:nvCxnSpPr>
        <p:spPr>
          <a:xfrm flipH="1">
            <a:off x="-17986" y="1377750"/>
            <a:ext cx="4404900" cy="9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6" name="Google Shape;366;p32"/>
          <p:cNvSpPr txBox="1"/>
          <p:nvPr/>
        </p:nvSpPr>
        <p:spPr>
          <a:xfrm>
            <a:off x="37120" y="767438"/>
            <a:ext cx="2066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Кадастровый номер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67" name="Google Shape;367;p32"/>
          <p:cNvCxnSpPr/>
          <p:nvPr/>
        </p:nvCxnSpPr>
        <p:spPr>
          <a:xfrm rot="10800000">
            <a:off x="-26166" y="1812475"/>
            <a:ext cx="4421100" cy="27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8" name="Google Shape;368;p32"/>
          <p:cNvSpPr txBox="1"/>
          <p:nvPr/>
        </p:nvSpPr>
        <p:spPr>
          <a:xfrm>
            <a:off x="50703" y="1769663"/>
            <a:ext cx="220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Для сельскохозяйственного использования</a:t>
            </a:r>
            <a:endParaRPr sz="11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9" name="Google Shape;369;p32"/>
          <p:cNvSpPr txBox="1"/>
          <p:nvPr/>
        </p:nvSpPr>
        <p:spPr>
          <a:xfrm>
            <a:off x="398238" y="1068363"/>
            <a:ext cx="17535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 dirty="0">
                <a:solidFill>
                  <a:schemeClr val="dk1"/>
                </a:solidFill>
                <a:latin typeface="Montserrat Medium" charset="-52"/>
                <a:ea typeface="Times New Roman"/>
                <a:cs typeface="Times New Roman"/>
                <a:sym typeface="Times New Roman"/>
              </a:rPr>
              <a:t>03:11:390103:12</a:t>
            </a:r>
            <a:r>
              <a:rPr lang="ru" sz="1100" b="0" i="0" u="none" strike="noStrike" cap="none" dirty="0">
                <a:solidFill>
                  <a:schemeClr val="dk1"/>
                </a:solidFill>
                <a:latin typeface="Montserrat" charset="-52"/>
                <a:ea typeface="Times New Roman"/>
                <a:cs typeface="Times New Roman"/>
                <a:sym typeface="Times New Roman"/>
              </a:rPr>
              <a:t>3</a:t>
            </a:r>
            <a:endParaRPr sz="1100" b="0" i="0" u="none" strike="noStrike" cap="none" dirty="0">
              <a:solidFill>
                <a:schemeClr val="dk1"/>
              </a:solidFill>
              <a:latin typeface="Montserrat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370" name="Google Shape;370;p32"/>
          <p:cNvSpPr txBox="1"/>
          <p:nvPr/>
        </p:nvSpPr>
        <p:spPr>
          <a:xfrm>
            <a:off x="1799025" y="1440413"/>
            <a:ext cx="192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Доступность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1" name="Google Shape;371;p32"/>
          <p:cNvSpPr txBox="1"/>
          <p:nvPr/>
        </p:nvSpPr>
        <p:spPr>
          <a:xfrm>
            <a:off x="2117017" y="1763891"/>
            <a:ext cx="2293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441 км до УУ, до 31 км. до с. Курумкан,</a:t>
            </a:r>
            <a:endParaRPr sz="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441 км. до жд путей, 7,5 км. до автодороги рег. значения Р-438</a:t>
            </a:r>
            <a:endParaRPr sz="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2" name="Google Shape;372;p32"/>
          <p:cNvSpPr txBox="1"/>
          <p:nvPr/>
        </p:nvSpPr>
        <p:spPr>
          <a:xfrm>
            <a:off x="-132950" y="2194900"/>
            <a:ext cx="4704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Сведения об инженерной инфраструктуре на участке: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3" name="Google Shape;373;p32"/>
          <p:cNvSpPr txBox="1"/>
          <p:nvPr/>
        </p:nvSpPr>
        <p:spPr>
          <a:xfrm>
            <a:off x="-174087" y="2508713"/>
            <a:ext cx="2802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Электроснабжение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ВЛ 10 кВ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4" name="Google Shape;374;p32"/>
          <p:cNvSpPr txBox="1"/>
          <p:nvPr/>
        </p:nvSpPr>
        <p:spPr>
          <a:xfrm>
            <a:off x="2008431" y="3032838"/>
            <a:ext cx="2627700" cy="4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Водоснабжение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5" name="Google Shape;375;p32"/>
          <p:cNvSpPr txBox="1"/>
          <p:nvPr/>
        </p:nvSpPr>
        <p:spPr>
          <a:xfrm>
            <a:off x="-211362" y="3032275"/>
            <a:ext cx="2899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Водоотведение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6" name="Google Shape;376;p32"/>
          <p:cNvSpPr txBox="1"/>
          <p:nvPr/>
        </p:nvSpPr>
        <p:spPr>
          <a:xfrm>
            <a:off x="1826159" y="2492913"/>
            <a:ext cx="2865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Теплоснабжение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" name="Google Shape;377;p32"/>
          <p:cNvSpPr/>
          <p:nvPr/>
        </p:nvSpPr>
        <p:spPr>
          <a:xfrm>
            <a:off x="7520525" y="2925025"/>
            <a:ext cx="229200" cy="192600"/>
          </a:xfrm>
          <a:prstGeom prst="mathMultiply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8" name="Google Shape;378;p32"/>
          <p:cNvCxnSpPr/>
          <p:nvPr/>
        </p:nvCxnSpPr>
        <p:spPr>
          <a:xfrm rot="10800000">
            <a:off x="-9292" y="22426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79" name="Google Shape;37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963" y="2585661"/>
            <a:ext cx="353976" cy="35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5500" y="3166013"/>
            <a:ext cx="280250" cy="2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5188" y="2554662"/>
            <a:ext cx="400179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6175" y="3137713"/>
            <a:ext cx="353975" cy="353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3" name="Google Shape;383;p32"/>
          <p:cNvCxnSpPr/>
          <p:nvPr/>
        </p:nvCxnSpPr>
        <p:spPr>
          <a:xfrm rot="10800000">
            <a:off x="4371613" y="883925"/>
            <a:ext cx="10500" cy="4328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4" name="Google Shape;384;p32"/>
          <p:cNvSpPr txBox="1"/>
          <p:nvPr/>
        </p:nvSpPr>
        <p:spPr>
          <a:xfrm>
            <a:off x="4629138" y="3618350"/>
            <a:ext cx="3984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Условные обозначения: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" name="Google Shape;385;p32"/>
          <p:cNvSpPr/>
          <p:nvPr/>
        </p:nvSpPr>
        <p:spPr>
          <a:xfrm>
            <a:off x="4921075" y="3991113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32"/>
          <p:cNvSpPr/>
          <p:nvPr/>
        </p:nvSpPr>
        <p:spPr>
          <a:xfrm>
            <a:off x="6875109" y="3974475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32"/>
          <p:cNvSpPr/>
          <p:nvPr/>
        </p:nvSpPr>
        <p:spPr>
          <a:xfrm>
            <a:off x="6860821" y="4567402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32"/>
          <p:cNvSpPr txBox="1"/>
          <p:nvPr/>
        </p:nvSpPr>
        <p:spPr>
          <a:xfrm>
            <a:off x="5300925" y="3908875"/>
            <a:ext cx="16164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электроснабжения: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1500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9" name="Google Shape;389;p32"/>
          <p:cNvSpPr txBox="1"/>
          <p:nvPr/>
        </p:nvSpPr>
        <p:spPr>
          <a:xfrm>
            <a:off x="7256650" y="3948675"/>
            <a:ext cx="15663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водоотведения: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отсутствуют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" name="Google Shape;390;p32"/>
          <p:cNvSpPr txBox="1"/>
          <p:nvPr/>
        </p:nvSpPr>
        <p:spPr>
          <a:xfrm>
            <a:off x="7270925" y="4562725"/>
            <a:ext cx="15663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Теплоснабжение: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Строительство автономной котельной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91" name="Google Shape;391;p32"/>
          <p:cNvCxnSpPr/>
          <p:nvPr/>
        </p:nvCxnSpPr>
        <p:spPr>
          <a:xfrm rot="10800000">
            <a:off x="-6485" y="3669250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92" name="Google Shape;392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6000" y="4056037"/>
            <a:ext cx="280250" cy="2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02378" y="488136"/>
            <a:ext cx="254556" cy="254556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2"/>
          <p:cNvSpPr txBox="1"/>
          <p:nvPr/>
        </p:nvSpPr>
        <p:spPr>
          <a:xfrm>
            <a:off x="413125" y="3595638"/>
            <a:ext cx="398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Тарифы</a:t>
            </a:r>
            <a:endParaRPr sz="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5" name="Google Shape;395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18600" y="4017974"/>
            <a:ext cx="323100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2"/>
          <p:cNvSpPr/>
          <p:nvPr/>
        </p:nvSpPr>
        <p:spPr>
          <a:xfrm>
            <a:off x="4915863" y="4546863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32"/>
          <p:cNvSpPr txBox="1"/>
          <p:nvPr/>
        </p:nvSpPr>
        <p:spPr>
          <a:xfrm>
            <a:off x="5325977" y="4493413"/>
            <a:ext cx="15663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водоснабжения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 обустройство технического в/с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8" name="Google Shape;398;p32"/>
          <p:cNvSpPr/>
          <p:nvPr/>
        </p:nvSpPr>
        <p:spPr>
          <a:xfrm>
            <a:off x="7060294" y="458389"/>
            <a:ext cx="323100" cy="323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11446" y="504163"/>
            <a:ext cx="220796" cy="220796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2"/>
          <p:cNvSpPr txBox="1"/>
          <p:nvPr/>
        </p:nvSpPr>
        <p:spPr>
          <a:xfrm>
            <a:off x="3863350" y="322871"/>
            <a:ext cx="2952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Организация животноводческого комплекса по откорму КРС на 275 голов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01" name="Google Shape;401;p32"/>
          <p:cNvCxnSpPr/>
          <p:nvPr/>
        </p:nvCxnSpPr>
        <p:spPr>
          <a:xfrm rot="10800000">
            <a:off x="3897100" y="388500"/>
            <a:ext cx="3000" cy="4392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02" name="Google Shape;40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8850" y="4624637"/>
            <a:ext cx="254550" cy="2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2"/>
          <p:cNvSpPr/>
          <p:nvPr/>
        </p:nvSpPr>
        <p:spPr>
          <a:xfrm>
            <a:off x="7479295" y="451512"/>
            <a:ext cx="326100" cy="326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3942" y="513379"/>
            <a:ext cx="202365" cy="20236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2"/>
          <p:cNvSpPr txBox="1"/>
          <p:nvPr/>
        </p:nvSpPr>
        <p:spPr>
          <a:xfrm>
            <a:off x="213620" y="376436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Название тарифа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6" name="Google Shape;406;p32"/>
          <p:cNvSpPr txBox="1"/>
          <p:nvPr/>
        </p:nvSpPr>
        <p:spPr>
          <a:xfrm>
            <a:off x="1889645" y="3755075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Стоимость/руб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7" name="Google Shape;407;p32"/>
          <p:cNvSpPr txBox="1"/>
          <p:nvPr/>
        </p:nvSpPr>
        <p:spPr>
          <a:xfrm>
            <a:off x="4545" y="3956038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Горячая вода(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408" name="Google Shape;408;p32"/>
          <p:cNvCxnSpPr/>
          <p:nvPr/>
        </p:nvCxnSpPr>
        <p:spPr>
          <a:xfrm rot="10800000">
            <a:off x="-6485" y="39959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9" name="Google Shape;409;p32"/>
          <p:cNvCxnSpPr/>
          <p:nvPr/>
        </p:nvCxnSpPr>
        <p:spPr>
          <a:xfrm rot="10800000">
            <a:off x="-23776" y="3829725"/>
            <a:ext cx="44163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0" name="Google Shape;410;p32"/>
          <p:cNvCxnSpPr/>
          <p:nvPr/>
        </p:nvCxnSpPr>
        <p:spPr>
          <a:xfrm rot="10800000">
            <a:off x="1585775" y="3829675"/>
            <a:ext cx="4500" cy="13020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1" name="Google Shape;411;p32"/>
          <p:cNvSpPr txBox="1"/>
          <p:nvPr/>
        </p:nvSpPr>
        <p:spPr>
          <a:xfrm>
            <a:off x="4545" y="4189013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Холодная вода(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2" name="Google Shape;412;p32"/>
          <p:cNvSpPr txBox="1"/>
          <p:nvPr/>
        </p:nvSpPr>
        <p:spPr>
          <a:xfrm>
            <a:off x="4545" y="4400425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Водоотведение(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3" name="Google Shape;413;p32"/>
          <p:cNvSpPr txBox="1"/>
          <p:nvPr/>
        </p:nvSpPr>
        <p:spPr>
          <a:xfrm>
            <a:off x="495" y="4628963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Электроснабжение 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кВ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4" name="Google Shape;414;p32"/>
          <p:cNvSpPr txBox="1"/>
          <p:nvPr/>
        </p:nvSpPr>
        <p:spPr>
          <a:xfrm>
            <a:off x="4545" y="4872588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Теплоснабжение(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за Гкалл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5" name="Google Shape;415;p32"/>
          <p:cNvSpPr txBox="1"/>
          <p:nvPr/>
        </p:nvSpPr>
        <p:spPr>
          <a:xfrm>
            <a:off x="2151745" y="4202025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6" name="Google Shape;416;p32"/>
          <p:cNvSpPr txBox="1"/>
          <p:nvPr/>
        </p:nvSpPr>
        <p:spPr>
          <a:xfrm>
            <a:off x="2151745" y="3978238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7" name="Google Shape;417;p32"/>
          <p:cNvSpPr txBox="1"/>
          <p:nvPr/>
        </p:nvSpPr>
        <p:spPr>
          <a:xfrm>
            <a:off x="2143570" y="4429450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8" name="Google Shape;418;p32"/>
          <p:cNvSpPr txBox="1"/>
          <p:nvPr/>
        </p:nvSpPr>
        <p:spPr>
          <a:xfrm>
            <a:off x="2143570" y="463966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9" name="Google Shape;419;p32"/>
          <p:cNvSpPr txBox="1"/>
          <p:nvPr/>
        </p:nvSpPr>
        <p:spPr>
          <a:xfrm>
            <a:off x="2143570" y="486041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420" name="Google Shape;420;p32"/>
          <p:cNvCxnSpPr/>
          <p:nvPr/>
        </p:nvCxnSpPr>
        <p:spPr>
          <a:xfrm rot="10800000">
            <a:off x="-2074" y="4246263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1" name="Google Shape;421;p32"/>
          <p:cNvCxnSpPr/>
          <p:nvPr/>
        </p:nvCxnSpPr>
        <p:spPr>
          <a:xfrm rot="10800000">
            <a:off x="-2074" y="4444263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2" name="Google Shape;422;p32"/>
          <p:cNvCxnSpPr/>
          <p:nvPr/>
        </p:nvCxnSpPr>
        <p:spPr>
          <a:xfrm rot="10800000">
            <a:off x="-23885" y="4693300"/>
            <a:ext cx="4420800" cy="57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3" name="Google Shape;423;p32"/>
          <p:cNvCxnSpPr/>
          <p:nvPr/>
        </p:nvCxnSpPr>
        <p:spPr>
          <a:xfrm rot="10800000">
            <a:off x="-9285" y="49153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4" name="Google Shape;424;p32"/>
          <p:cNvSpPr/>
          <p:nvPr/>
        </p:nvSpPr>
        <p:spPr>
          <a:xfrm>
            <a:off x="7951944" y="451512"/>
            <a:ext cx="326100" cy="326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1525" y="4593427"/>
            <a:ext cx="353975" cy="35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3444" y="458389"/>
            <a:ext cx="323100" cy="32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20375" y="800075"/>
            <a:ext cx="4399500" cy="2847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3"/>
          <p:cNvSpPr/>
          <p:nvPr/>
        </p:nvSpPr>
        <p:spPr>
          <a:xfrm>
            <a:off x="2196650" y="2537500"/>
            <a:ext cx="2124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33"/>
          <p:cNvSpPr/>
          <p:nvPr/>
        </p:nvSpPr>
        <p:spPr>
          <a:xfrm>
            <a:off x="2204587" y="3079400"/>
            <a:ext cx="2124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33"/>
          <p:cNvSpPr/>
          <p:nvPr/>
        </p:nvSpPr>
        <p:spPr>
          <a:xfrm>
            <a:off x="150600" y="3097950"/>
            <a:ext cx="2007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33"/>
          <p:cNvSpPr/>
          <p:nvPr/>
        </p:nvSpPr>
        <p:spPr>
          <a:xfrm>
            <a:off x="150600" y="2537488"/>
            <a:ext cx="2007300" cy="446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33"/>
          <p:cNvSpPr/>
          <p:nvPr/>
        </p:nvSpPr>
        <p:spPr>
          <a:xfrm>
            <a:off x="6363477" y="432048"/>
            <a:ext cx="323100" cy="323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33"/>
          <p:cNvSpPr txBox="1"/>
          <p:nvPr/>
        </p:nvSpPr>
        <p:spPr>
          <a:xfrm>
            <a:off x="500" y="-39900"/>
            <a:ext cx="9168600" cy="431100"/>
          </a:xfrm>
          <a:prstGeom prst="rect">
            <a:avLst/>
          </a:prstGeom>
          <a:solidFill>
            <a:srgbClr val="23209A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Свободные земельные участки и инвестиционные площадки</a:t>
            </a:r>
            <a:endParaRPr sz="16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38" name="Google Shape;438;p33"/>
          <p:cNvSpPr txBox="1"/>
          <p:nvPr/>
        </p:nvSpPr>
        <p:spPr>
          <a:xfrm>
            <a:off x="-989825" y="368713"/>
            <a:ext cx="5941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Инвестиционная площадка  №2                   </a:t>
            </a:r>
            <a:endParaRPr sz="17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439" name="Google Shape;439;p33"/>
          <p:cNvCxnSpPr/>
          <p:nvPr/>
        </p:nvCxnSpPr>
        <p:spPr>
          <a:xfrm flipH="1">
            <a:off x="-13821" y="823700"/>
            <a:ext cx="4408500" cy="18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0" name="Google Shape;440;p33"/>
          <p:cNvSpPr txBox="1"/>
          <p:nvPr/>
        </p:nvSpPr>
        <p:spPr>
          <a:xfrm>
            <a:off x="2159475" y="783325"/>
            <a:ext cx="119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Площадь</a:t>
            </a:r>
            <a:endParaRPr sz="1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1" name="Google Shape;441;p33"/>
          <p:cNvSpPr txBox="1"/>
          <p:nvPr/>
        </p:nvSpPr>
        <p:spPr>
          <a:xfrm>
            <a:off x="2395307" y="1066925"/>
            <a:ext cx="12642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1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22,5 га</a:t>
            </a:r>
            <a:endParaRPr sz="11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442" name="Google Shape;442;p33"/>
          <p:cNvCxnSpPr/>
          <p:nvPr/>
        </p:nvCxnSpPr>
        <p:spPr>
          <a:xfrm rot="10800000" flipH="1">
            <a:off x="2189200" y="824925"/>
            <a:ext cx="1500" cy="14079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3" name="Google Shape;443;p33"/>
          <p:cNvCxnSpPr/>
          <p:nvPr/>
        </p:nvCxnSpPr>
        <p:spPr>
          <a:xfrm flipH="1">
            <a:off x="-8537" y="1100625"/>
            <a:ext cx="4403400" cy="42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4" name="Google Shape;444;p33"/>
          <p:cNvSpPr txBox="1"/>
          <p:nvPr/>
        </p:nvSpPr>
        <p:spPr>
          <a:xfrm>
            <a:off x="-143928" y="1379938"/>
            <a:ext cx="2428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Предполагаемое направление использования участка</a:t>
            </a:r>
            <a:endParaRPr sz="10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45" name="Google Shape;445;p33"/>
          <p:cNvCxnSpPr/>
          <p:nvPr/>
        </p:nvCxnSpPr>
        <p:spPr>
          <a:xfrm flipH="1">
            <a:off x="-17986" y="1377750"/>
            <a:ext cx="4404900" cy="9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6" name="Google Shape;446;p33"/>
          <p:cNvSpPr txBox="1"/>
          <p:nvPr/>
        </p:nvSpPr>
        <p:spPr>
          <a:xfrm>
            <a:off x="37120" y="767438"/>
            <a:ext cx="2066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Кадастровый номер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47" name="Google Shape;447;p33"/>
          <p:cNvCxnSpPr/>
          <p:nvPr/>
        </p:nvCxnSpPr>
        <p:spPr>
          <a:xfrm rot="10800000">
            <a:off x="-26166" y="1812475"/>
            <a:ext cx="4421100" cy="27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8" name="Google Shape;448;p33"/>
          <p:cNvSpPr txBox="1"/>
          <p:nvPr/>
        </p:nvSpPr>
        <p:spPr>
          <a:xfrm>
            <a:off x="538938" y="1867338"/>
            <a:ext cx="1753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целей рекреации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9" name="Google Shape;449;p33"/>
          <p:cNvSpPr txBox="1"/>
          <p:nvPr/>
        </p:nvSpPr>
        <p:spPr>
          <a:xfrm>
            <a:off x="184963" y="1068363"/>
            <a:ext cx="1966775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03:11:000000:6081</a:t>
            </a:r>
            <a:endParaRPr sz="11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0" name="Google Shape;450;p33"/>
          <p:cNvSpPr txBox="1"/>
          <p:nvPr/>
        </p:nvSpPr>
        <p:spPr>
          <a:xfrm>
            <a:off x="1799025" y="1440413"/>
            <a:ext cx="192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Доступность</a:t>
            </a:r>
            <a:endParaRPr sz="11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1" name="Google Shape;451;p33"/>
          <p:cNvSpPr txBox="1"/>
          <p:nvPr/>
        </p:nvSpPr>
        <p:spPr>
          <a:xfrm>
            <a:off x="-132950" y="2194900"/>
            <a:ext cx="4704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Сведения об инженерной инфраструктуре на участке: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2" name="Google Shape;452;p33"/>
          <p:cNvSpPr txBox="1"/>
          <p:nvPr/>
        </p:nvSpPr>
        <p:spPr>
          <a:xfrm>
            <a:off x="-174087" y="2508713"/>
            <a:ext cx="2802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Электроснабжение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ВЛ 10 кВ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3" name="Google Shape;453;p33"/>
          <p:cNvSpPr txBox="1"/>
          <p:nvPr/>
        </p:nvSpPr>
        <p:spPr>
          <a:xfrm>
            <a:off x="2008431" y="3032838"/>
            <a:ext cx="2627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Водоснабжение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4" name="Google Shape;454;p33"/>
          <p:cNvSpPr txBox="1"/>
          <p:nvPr/>
        </p:nvSpPr>
        <p:spPr>
          <a:xfrm>
            <a:off x="-211362" y="3032275"/>
            <a:ext cx="2899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Водоотведение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5" name="Google Shape;455;p33"/>
          <p:cNvSpPr txBox="1"/>
          <p:nvPr/>
        </p:nvSpPr>
        <p:spPr>
          <a:xfrm>
            <a:off x="1826159" y="2492913"/>
            <a:ext cx="2865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Теплоснабжение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6" name="Google Shape;456;p33"/>
          <p:cNvSpPr/>
          <p:nvPr/>
        </p:nvSpPr>
        <p:spPr>
          <a:xfrm>
            <a:off x="7520525" y="2925025"/>
            <a:ext cx="229200" cy="192600"/>
          </a:xfrm>
          <a:prstGeom prst="mathMultiply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7" name="Google Shape;457;p33"/>
          <p:cNvCxnSpPr/>
          <p:nvPr/>
        </p:nvCxnSpPr>
        <p:spPr>
          <a:xfrm rot="10800000">
            <a:off x="-9292" y="22426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58" name="Google Shape;45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963" y="2585661"/>
            <a:ext cx="353976" cy="35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5500" y="3166013"/>
            <a:ext cx="280250" cy="2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5188" y="2554662"/>
            <a:ext cx="400179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6175" y="3137713"/>
            <a:ext cx="353975" cy="353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2" name="Google Shape;462;p33"/>
          <p:cNvCxnSpPr/>
          <p:nvPr/>
        </p:nvCxnSpPr>
        <p:spPr>
          <a:xfrm rot="10800000">
            <a:off x="4371613" y="883925"/>
            <a:ext cx="10500" cy="4328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3" name="Google Shape;463;p33"/>
          <p:cNvSpPr txBox="1"/>
          <p:nvPr/>
        </p:nvSpPr>
        <p:spPr>
          <a:xfrm>
            <a:off x="4629138" y="3313550"/>
            <a:ext cx="3984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Условные обозначения: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4" name="Google Shape;464;p33"/>
          <p:cNvSpPr/>
          <p:nvPr/>
        </p:nvSpPr>
        <p:spPr>
          <a:xfrm>
            <a:off x="4921075" y="3686313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33"/>
          <p:cNvSpPr/>
          <p:nvPr/>
        </p:nvSpPr>
        <p:spPr>
          <a:xfrm>
            <a:off x="6875109" y="3669675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33"/>
          <p:cNvSpPr/>
          <p:nvPr/>
        </p:nvSpPr>
        <p:spPr>
          <a:xfrm>
            <a:off x="6860821" y="4262602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33"/>
          <p:cNvSpPr txBox="1"/>
          <p:nvPr/>
        </p:nvSpPr>
        <p:spPr>
          <a:xfrm>
            <a:off x="5300925" y="3604075"/>
            <a:ext cx="1616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электроснабжения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1000 м. до подключения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8" name="Google Shape;468;p33"/>
          <p:cNvSpPr txBox="1"/>
          <p:nvPr/>
        </p:nvSpPr>
        <p:spPr>
          <a:xfrm>
            <a:off x="7256650" y="3643875"/>
            <a:ext cx="1566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водоотведения: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9" name="Google Shape;469;p33"/>
          <p:cNvSpPr txBox="1"/>
          <p:nvPr/>
        </p:nvSpPr>
        <p:spPr>
          <a:xfrm>
            <a:off x="7270921" y="4190495"/>
            <a:ext cx="1566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Теплоснабжение: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Строительство автономной котельной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70" name="Google Shape;470;p33"/>
          <p:cNvCxnSpPr/>
          <p:nvPr/>
        </p:nvCxnSpPr>
        <p:spPr>
          <a:xfrm rot="10800000">
            <a:off x="-6485" y="3669250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71" name="Google Shape;471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6000" y="3751237"/>
            <a:ext cx="280250" cy="2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97742" y="458389"/>
            <a:ext cx="254556" cy="254556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33"/>
          <p:cNvSpPr txBox="1"/>
          <p:nvPr/>
        </p:nvSpPr>
        <p:spPr>
          <a:xfrm>
            <a:off x="413125" y="3595638"/>
            <a:ext cx="398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Тарифы</a:t>
            </a:r>
            <a:endParaRPr sz="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4" name="Google Shape;474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18600" y="3713174"/>
            <a:ext cx="323100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33"/>
          <p:cNvSpPr/>
          <p:nvPr/>
        </p:nvSpPr>
        <p:spPr>
          <a:xfrm>
            <a:off x="4915863" y="4242063"/>
            <a:ext cx="410100" cy="410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33"/>
          <p:cNvSpPr txBox="1"/>
          <p:nvPr/>
        </p:nvSpPr>
        <p:spPr>
          <a:xfrm>
            <a:off x="5325977" y="4188613"/>
            <a:ext cx="15663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водоснабжения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 обустройство технического в/с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7" name="Google Shape;477;p33"/>
          <p:cNvSpPr/>
          <p:nvPr/>
        </p:nvSpPr>
        <p:spPr>
          <a:xfrm>
            <a:off x="6801847" y="445900"/>
            <a:ext cx="323100" cy="323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2999" y="497051"/>
            <a:ext cx="220796" cy="220796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3"/>
          <p:cNvSpPr txBox="1"/>
          <p:nvPr/>
        </p:nvSpPr>
        <p:spPr>
          <a:xfrm>
            <a:off x="3897100" y="406700"/>
            <a:ext cx="2691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Строительство туристического комплекса (ретритного центра)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80" name="Google Shape;480;p33"/>
          <p:cNvCxnSpPr/>
          <p:nvPr/>
        </p:nvCxnSpPr>
        <p:spPr>
          <a:xfrm rot="10800000">
            <a:off x="3897100" y="388500"/>
            <a:ext cx="3000" cy="4392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81" name="Google Shape;48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8850" y="4319837"/>
            <a:ext cx="254550" cy="2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33"/>
          <p:cNvSpPr/>
          <p:nvPr/>
        </p:nvSpPr>
        <p:spPr>
          <a:xfrm>
            <a:off x="7223675" y="444400"/>
            <a:ext cx="326100" cy="326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" name="Google Shape;48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9649" y="506230"/>
            <a:ext cx="202365" cy="20236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3"/>
          <p:cNvSpPr txBox="1"/>
          <p:nvPr/>
        </p:nvSpPr>
        <p:spPr>
          <a:xfrm>
            <a:off x="213620" y="376436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Название тарифа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85" name="Google Shape;485;p33"/>
          <p:cNvSpPr txBox="1"/>
          <p:nvPr/>
        </p:nvSpPr>
        <p:spPr>
          <a:xfrm>
            <a:off x="1889645" y="3755075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Стоимость/руб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86" name="Google Shape;486;p33"/>
          <p:cNvSpPr txBox="1"/>
          <p:nvPr/>
        </p:nvSpPr>
        <p:spPr>
          <a:xfrm>
            <a:off x="4545" y="3956038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Горячая вода(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487" name="Google Shape;487;p33"/>
          <p:cNvCxnSpPr/>
          <p:nvPr/>
        </p:nvCxnSpPr>
        <p:spPr>
          <a:xfrm rot="10800000">
            <a:off x="-6485" y="39959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8" name="Google Shape;488;p33"/>
          <p:cNvCxnSpPr/>
          <p:nvPr/>
        </p:nvCxnSpPr>
        <p:spPr>
          <a:xfrm rot="10800000">
            <a:off x="-23776" y="3829725"/>
            <a:ext cx="44163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9" name="Google Shape;489;p33"/>
          <p:cNvCxnSpPr/>
          <p:nvPr/>
        </p:nvCxnSpPr>
        <p:spPr>
          <a:xfrm rot="10800000">
            <a:off x="1585775" y="3829675"/>
            <a:ext cx="4500" cy="13020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0" name="Google Shape;490;p33"/>
          <p:cNvSpPr txBox="1"/>
          <p:nvPr/>
        </p:nvSpPr>
        <p:spPr>
          <a:xfrm>
            <a:off x="4545" y="4189013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Холодная вода(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91" name="Google Shape;491;p33"/>
          <p:cNvSpPr txBox="1"/>
          <p:nvPr/>
        </p:nvSpPr>
        <p:spPr>
          <a:xfrm>
            <a:off x="4545" y="4400425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Водоотведение(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92" name="Google Shape;492;p33"/>
          <p:cNvSpPr txBox="1"/>
          <p:nvPr/>
        </p:nvSpPr>
        <p:spPr>
          <a:xfrm>
            <a:off x="495" y="4628963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Электроснабжение 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кВт ч.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93" name="Google Shape;493;p33"/>
          <p:cNvSpPr txBox="1"/>
          <p:nvPr/>
        </p:nvSpPr>
        <p:spPr>
          <a:xfrm>
            <a:off x="4545" y="4872588"/>
            <a:ext cx="206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Теплоснабжение(</a:t>
            </a:r>
            <a:r>
              <a:rPr lang="ru" sz="85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за Гкалл</a:t>
            </a:r>
            <a:r>
              <a:rPr lang="ru" sz="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94" name="Google Shape;494;p33"/>
          <p:cNvSpPr txBox="1"/>
          <p:nvPr/>
        </p:nvSpPr>
        <p:spPr>
          <a:xfrm>
            <a:off x="2151745" y="4202025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95" name="Google Shape;495;p33"/>
          <p:cNvSpPr txBox="1"/>
          <p:nvPr/>
        </p:nvSpPr>
        <p:spPr>
          <a:xfrm>
            <a:off x="2151745" y="3978238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96" name="Google Shape;496;p33"/>
          <p:cNvSpPr txBox="1"/>
          <p:nvPr/>
        </p:nvSpPr>
        <p:spPr>
          <a:xfrm>
            <a:off x="2143570" y="4429450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97" name="Google Shape;497;p33"/>
          <p:cNvSpPr txBox="1"/>
          <p:nvPr/>
        </p:nvSpPr>
        <p:spPr>
          <a:xfrm>
            <a:off x="2143570" y="463966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98" name="Google Shape;498;p33"/>
          <p:cNvSpPr txBox="1"/>
          <p:nvPr/>
        </p:nvSpPr>
        <p:spPr>
          <a:xfrm>
            <a:off x="2143570" y="4860413"/>
            <a:ext cx="206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</a:t>
            </a:r>
            <a:endParaRPr sz="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499" name="Google Shape;499;p33"/>
          <p:cNvCxnSpPr/>
          <p:nvPr/>
        </p:nvCxnSpPr>
        <p:spPr>
          <a:xfrm rot="10800000">
            <a:off x="-2074" y="4246263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00" name="Google Shape;500;p33"/>
          <p:cNvCxnSpPr/>
          <p:nvPr/>
        </p:nvCxnSpPr>
        <p:spPr>
          <a:xfrm rot="10800000">
            <a:off x="-2074" y="4444263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01" name="Google Shape;501;p33"/>
          <p:cNvCxnSpPr/>
          <p:nvPr/>
        </p:nvCxnSpPr>
        <p:spPr>
          <a:xfrm rot="10800000">
            <a:off x="-23885" y="4693300"/>
            <a:ext cx="4420800" cy="57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02" name="Google Shape;502;p33"/>
          <p:cNvCxnSpPr/>
          <p:nvPr/>
        </p:nvCxnSpPr>
        <p:spPr>
          <a:xfrm rot="10800000">
            <a:off x="-9285" y="4915325"/>
            <a:ext cx="4399500" cy="51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3" name="Google Shape;503;p33"/>
          <p:cNvSpPr/>
          <p:nvPr/>
        </p:nvSpPr>
        <p:spPr>
          <a:xfrm>
            <a:off x="7671224" y="444400"/>
            <a:ext cx="326100" cy="3261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" name="Google Shape;504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2749" y="1975830"/>
            <a:ext cx="202365" cy="202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1525" y="4288627"/>
            <a:ext cx="353975" cy="35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7475" y="445888"/>
            <a:ext cx="323100" cy="323123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33"/>
          <p:cNvSpPr txBox="1"/>
          <p:nvPr/>
        </p:nvSpPr>
        <p:spPr>
          <a:xfrm>
            <a:off x="2103820" y="1777714"/>
            <a:ext cx="2293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353 км до УУ, 63 км. до с. Курумкан,</a:t>
            </a:r>
            <a:endParaRPr sz="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353 км. до жд путей, 3 км. до автодороги рег. значения Р-438</a:t>
            </a:r>
            <a:endParaRPr sz="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8" name="Google Shape;508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75550" y="1125951"/>
            <a:ext cx="4704901" cy="1939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4039</Words>
  <Application>Microsoft Office PowerPoint</Application>
  <PresentationFormat>Экран (16:9)</PresentationFormat>
  <Paragraphs>723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Montserrat</vt:lpstr>
      <vt:lpstr>Times New Roman</vt:lpstr>
      <vt:lpstr>Montserrat Medium</vt:lpstr>
      <vt:lpstr>Montserrat SemiBold</vt:lpstr>
      <vt:lpstr>Simple Light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 Windows</cp:lastModifiedBy>
  <cp:revision>16</cp:revision>
  <dcterms:modified xsi:type="dcterms:W3CDTF">2025-01-17T03:18:24Z</dcterms:modified>
</cp:coreProperties>
</file>