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206" r:id="rId1"/>
    <p:sldMasterId id="2147484218" r:id="rId2"/>
  </p:sldMasterIdLst>
  <p:notesMasterIdLst>
    <p:notesMasterId r:id="rId31"/>
  </p:notesMasterIdLst>
  <p:sldIdLst>
    <p:sldId id="260" r:id="rId3"/>
    <p:sldId id="677" r:id="rId4"/>
    <p:sldId id="660" r:id="rId5"/>
    <p:sldId id="662" r:id="rId6"/>
    <p:sldId id="663" r:id="rId7"/>
    <p:sldId id="697" r:id="rId8"/>
    <p:sldId id="665" r:id="rId9"/>
    <p:sldId id="667" r:id="rId10"/>
    <p:sldId id="685" r:id="rId11"/>
    <p:sldId id="669" r:id="rId12"/>
    <p:sldId id="671" r:id="rId13"/>
    <p:sldId id="672" r:id="rId14"/>
    <p:sldId id="674" r:id="rId15"/>
    <p:sldId id="686" r:id="rId16"/>
    <p:sldId id="675" r:id="rId17"/>
    <p:sldId id="676" r:id="rId18"/>
    <p:sldId id="684" r:id="rId19"/>
    <p:sldId id="681" r:id="rId20"/>
    <p:sldId id="687" r:id="rId21"/>
    <p:sldId id="688" r:id="rId22"/>
    <p:sldId id="689" r:id="rId23"/>
    <p:sldId id="691" r:id="rId24"/>
    <p:sldId id="692" r:id="rId25"/>
    <p:sldId id="693" r:id="rId26"/>
    <p:sldId id="694" r:id="rId27"/>
    <p:sldId id="695" r:id="rId28"/>
    <p:sldId id="696" r:id="rId29"/>
    <p:sldId id="683" r:id="rId30"/>
  </p:sldIdLst>
  <p:sldSz cx="6858000" cy="9144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40" userDrawn="1">
          <p15:clr>
            <a:srgbClr val="A4A3A4"/>
          </p15:clr>
        </p15:guide>
        <p15:guide id="2" pos="1620" userDrawn="1">
          <p15:clr>
            <a:srgbClr val="A4A3A4"/>
          </p15:clr>
        </p15:guide>
        <p15:guide id="3" orient="horz" pos="2880" userDrawn="1">
          <p15:clr>
            <a:srgbClr val="A4A3A4"/>
          </p15:clr>
        </p15:guide>
        <p15:guide id="4" pos="216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7007"/>
    <a:srgbClr val="C09200"/>
    <a:srgbClr val="E2A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Светлый стиль 2 - акцент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D083AE6-46FA-4A59-8FB0-9F97EB10719F}" styleName="Светлый стиль 3 - акцент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25E5076-3810-47DD-B79F-674D7AD40C01}" styleName="Темный стиль 1 - акцент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A488322-F2BA-4B5B-9748-0D474271808F}" styleName="Средний стиль 3 - акцент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Светлый стиль 1 - акцент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D27102A9-8310-4765-A935-A1911B00CA55}" styleName="Светлый стиль 1 - акцент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69" autoAdjust="0"/>
    <p:restoredTop sz="95393" autoAdjust="0"/>
  </p:normalViewPr>
  <p:slideViewPr>
    <p:cSldViewPr>
      <p:cViewPr varScale="1">
        <p:scale>
          <a:sx n="68" d="100"/>
          <a:sy n="68" d="100"/>
        </p:scale>
        <p:origin x="2058" y="84"/>
      </p:cViewPr>
      <p:guideLst>
        <p:guide orient="horz" pos="3840"/>
        <p:guide pos="1620"/>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8" d="100"/>
          <a:sy n="68" d="100"/>
        </p:scale>
        <p:origin x="-282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3652814346745526"/>
          <c:y val="4.2722736194294939E-2"/>
          <c:w val="0.83856374126010458"/>
          <c:h val="0.68830006542482991"/>
        </c:manualLayout>
      </c:layout>
      <c:barChart>
        <c:barDir val="col"/>
        <c:grouping val="clustered"/>
        <c:varyColors val="0"/>
        <c:ser>
          <c:idx val="0"/>
          <c:order val="0"/>
          <c:tx>
            <c:strRef>
              <c:f>Лист1!$B$1</c:f>
              <c:strCache>
                <c:ptCount val="1"/>
                <c:pt idx="0">
                  <c:v>Дотации</c:v>
                </c:pt>
              </c:strCache>
            </c:strRef>
          </c:tx>
          <c:spPr>
            <a:solidFill>
              <a:srgbClr val="C00000"/>
            </a:solidFill>
          </c:spPr>
          <c:invertIfNegative val="0"/>
          <c:dLbls>
            <c:spPr>
              <a:noFill/>
              <a:ln>
                <a:noFill/>
              </a:ln>
              <a:effectLst/>
            </c:spPr>
            <c:txPr>
              <a:bodyPr wrap="square" lIns="38100" tIns="19050" rIns="38100" bIns="19050" anchor="ctr">
                <a:spAutoFit/>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Лист1!$A$2:$A$4</c:f>
              <c:strCache>
                <c:ptCount val="3"/>
                <c:pt idx="0">
                  <c:v>2024 год</c:v>
                </c:pt>
                <c:pt idx="1">
                  <c:v>2025 год</c:v>
                </c:pt>
                <c:pt idx="2">
                  <c:v>2026 год</c:v>
                </c:pt>
              </c:strCache>
            </c:strRef>
          </c:cat>
          <c:val>
            <c:numRef>
              <c:f>Лист1!$B$2:$B$4</c:f>
              <c:numCache>
                <c:formatCode>#,##0.0_ ;\-#,##0.0\ </c:formatCode>
                <c:ptCount val="3"/>
                <c:pt idx="0">
                  <c:v>158671.29999999999</c:v>
                </c:pt>
                <c:pt idx="1">
                  <c:v>126937.1</c:v>
                </c:pt>
                <c:pt idx="2">
                  <c:v>126937.1</c:v>
                </c:pt>
              </c:numCache>
            </c:numRef>
          </c:val>
          <c:extLst xmlns:c16r2="http://schemas.microsoft.com/office/drawing/2015/06/chart">
            <c:ext xmlns:c16="http://schemas.microsoft.com/office/drawing/2014/chart" uri="{C3380CC4-5D6E-409C-BE32-E72D297353CC}">
              <c16:uniqueId val="{00000000-D84F-408E-A365-D875CF597AC5}"/>
            </c:ext>
          </c:extLst>
        </c:ser>
        <c:ser>
          <c:idx val="1"/>
          <c:order val="1"/>
          <c:tx>
            <c:strRef>
              <c:f>Лист1!$C$1</c:f>
              <c:strCache>
                <c:ptCount val="1"/>
                <c:pt idx="0">
                  <c:v>Субсидии</c:v>
                </c:pt>
              </c:strCache>
            </c:strRef>
          </c:tx>
          <c:invertIfNegative val="0"/>
          <c:dLbls>
            <c:spPr>
              <a:noFill/>
              <a:ln>
                <a:noFill/>
              </a:ln>
              <a:effectLst/>
            </c:spPr>
            <c:txPr>
              <a:bodyPr wrap="square" lIns="38100" tIns="19050" rIns="38100" bIns="19050" anchor="ctr">
                <a:spAutoFit/>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Лист1!$A$2:$A$4</c:f>
              <c:strCache>
                <c:ptCount val="3"/>
                <c:pt idx="0">
                  <c:v>2024 год</c:v>
                </c:pt>
                <c:pt idx="1">
                  <c:v>2025 год</c:v>
                </c:pt>
                <c:pt idx="2">
                  <c:v>2026 год</c:v>
                </c:pt>
              </c:strCache>
            </c:strRef>
          </c:cat>
          <c:val>
            <c:numRef>
              <c:f>Лист1!$C$2:$C$4</c:f>
              <c:numCache>
                <c:formatCode>#,##0.0_ ;\-#,##0.0\ </c:formatCode>
                <c:ptCount val="3"/>
                <c:pt idx="0">
                  <c:v>339945.3</c:v>
                </c:pt>
                <c:pt idx="1">
                  <c:v>242745.9</c:v>
                </c:pt>
                <c:pt idx="2">
                  <c:v>241444.8</c:v>
                </c:pt>
              </c:numCache>
            </c:numRef>
          </c:val>
          <c:extLst xmlns:c16r2="http://schemas.microsoft.com/office/drawing/2015/06/chart">
            <c:ext xmlns:c16="http://schemas.microsoft.com/office/drawing/2014/chart" uri="{C3380CC4-5D6E-409C-BE32-E72D297353CC}">
              <c16:uniqueId val="{00000001-D84F-408E-A365-D875CF597AC5}"/>
            </c:ext>
          </c:extLst>
        </c:ser>
        <c:ser>
          <c:idx val="2"/>
          <c:order val="2"/>
          <c:tx>
            <c:strRef>
              <c:f>Лист1!$D$1</c:f>
              <c:strCache>
                <c:ptCount val="1"/>
                <c:pt idx="0">
                  <c:v>Субвенции</c:v>
                </c:pt>
              </c:strCache>
            </c:strRef>
          </c:tx>
          <c:spPr>
            <a:solidFill>
              <a:srgbClr val="7030A0"/>
            </a:solidFill>
          </c:spPr>
          <c:invertIfNegative val="0"/>
          <c:dLbls>
            <c:dLbl>
              <c:idx val="2"/>
              <c:layout>
                <c:manualLayout>
                  <c:x val="1.7277986937660483E-2"/>
                  <c:y val="-3.4809728743589896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wrap="square" lIns="38100" tIns="19050" rIns="38100" bIns="19050" anchor="ctr">
                <a:spAutoFit/>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Лист1!$A$2:$A$4</c:f>
              <c:strCache>
                <c:ptCount val="3"/>
                <c:pt idx="0">
                  <c:v>2024 год</c:v>
                </c:pt>
                <c:pt idx="1">
                  <c:v>2025 год</c:v>
                </c:pt>
                <c:pt idx="2">
                  <c:v>2026 год</c:v>
                </c:pt>
              </c:strCache>
            </c:strRef>
          </c:cat>
          <c:val>
            <c:numRef>
              <c:f>Лист1!$D$2:$D$4</c:f>
              <c:numCache>
                <c:formatCode>#,##0.0_ ;\-#,##0.0\ </c:formatCode>
                <c:ptCount val="3"/>
                <c:pt idx="0">
                  <c:v>232817</c:v>
                </c:pt>
                <c:pt idx="1">
                  <c:v>232820.2</c:v>
                </c:pt>
                <c:pt idx="2">
                  <c:v>232639.6</c:v>
                </c:pt>
              </c:numCache>
            </c:numRef>
          </c:val>
          <c:extLst xmlns:c16r2="http://schemas.microsoft.com/office/drawing/2015/06/chart">
            <c:ext xmlns:c16="http://schemas.microsoft.com/office/drawing/2014/chart" uri="{C3380CC4-5D6E-409C-BE32-E72D297353CC}">
              <c16:uniqueId val="{00000002-D84F-408E-A365-D875CF597AC5}"/>
            </c:ext>
          </c:extLst>
        </c:ser>
        <c:ser>
          <c:idx val="3"/>
          <c:order val="3"/>
          <c:tx>
            <c:strRef>
              <c:f>Лист1!$E$1</c:f>
              <c:strCache>
                <c:ptCount val="1"/>
                <c:pt idx="0">
                  <c:v>Иные межбюджетные трансферты</c:v>
                </c:pt>
              </c:strCache>
            </c:strRef>
          </c:tx>
          <c:invertIfNegative val="0"/>
          <c:dLbls>
            <c:spPr>
              <a:noFill/>
              <a:ln>
                <a:noFill/>
              </a:ln>
              <a:effectLst/>
            </c:spPr>
            <c:txPr>
              <a:bodyPr wrap="square" lIns="38100" tIns="19050" rIns="38100" bIns="19050" anchor="ctr">
                <a:spAutoFit/>
              </a:bodyPr>
              <a:lstStyle/>
              <a:p>
                <a:pPr>
                  <a:defRPr b="1"/>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strRef>
              <c:f>Лист1!$A$2:$A$4</c:f>
              <c:strCache>
                <c:ptCount val="3"/>
                <c:pt idx="0">
                  <c:v>2024 год</c:v>
                </c:pt>
                <c:pt idx="1">
                  <c:v>2025 год</c:v>
                </c:pt>
                <c:pt idx="2">
                  <c:v>2026 год</c:v>
                </c:pt>
              </c:strCache>
            </c:strRef>
          </c:cat>
          <c:val>
            <c:numRef>
              <c:f>Лист1!$E$2:$E$4</c:f>
              <c:numCache>
                <c:formatCode>#,##0.0_ ;\-#,##0.0\ </c:formatCode>
                <c:ptCount val="3"/>
                <c:pt idx="0">
                  <c:v>42839.1</c:v>
                </c:pt>
                <c:pt idx="1">
                  <c:v>41407.599999999999</c:v>
                </c:pt>
                <c:pt idx="2">
                  <c:v>42139.7</c:v>
                </c:pt>
              </c:numCache>
            </c:numRef>
          </c:val>
          <c:extLst xmlns:c16r2="http://schemas.microsoft.com/office/drawing/2015/06/chart">
            <c:ext xmlns:c16="http://schemas.microsoft.com/office/drawing/2014/chart" uri="{C3380CC4-5D6E-409C-BE32-E72D297353CC}">
              <c16:uniqueId val="{00000003-D84F-408E-A365-D875CF597AC5}"/>
            </c:ext>
          </c:extLst>
        </c:ser>
        <c:ser>
          <c:idx val="4"/>
          <c:order val="4"/>
          <c:tx>
            <c:strRef>
              <c:f>Лист1!$F$1</c:f>
              <c:strCache>
                <c:ptCount val="1"/>
                <c:pt idx="0">
                  <c:v>прочие</c:v>
                </c:pt>
              </c:strCache>
            </c:strRef>
          </c:tx>
          <c:invertIfNegative val="0"/>
          <c:cat>
            <c:strRef>
              <c:f>Лист1!$A$2:$A$4</c:f>
              <c:strCache>
                <c:ptCount val="3"/>
                <c:pt idx="0">
                  <c:v>2024 год</c:v>
                </c:pt>
                <c:pt idx="1">
                  <c:v>2025 год</c:v>
                </c:pt>
                <c:pt idx="2">
                  <c:v>2026 год</c:v>
                </c:pt>
              </c:strCache>
            </c:strRef>
          </c:cat>
          <c:val>
            <c:numRef>
              <c:f>Лист1!$F$2:$F$4</c:f>
              <c:numCache>
                <c:formatCode>General</c:formatCode>
                <c:ptCount val="3"/>
                <c:pt idx="0" formatCode="#,##0.0_ ;\-#,##0.0\ ">
                  <c:v>8916</c:v>
                </c:pt>
              </c:numCache>
            </c:numRef>
          </c:val>
        </c:ser>
        <c:dLbls>
          <c:showLegendKey val="0"/>
          <c:showVal val="0"/>
          <c:showCatName val="0"/>
          <c:showSerName val="0"/>
          <c:showPercent val="0"/>
          <c:showBubbleSize val="0"/>
        </c:dLbls>
        <c:gapWidth val="150"/>
        <c:axId val="419186744"/>
        <c:axId val="419186352"/>
      </c:barChart>
      <c:catAx>
        <c:axId val="419186744"/>
        <c:scaling>
          <c:orientation val="minMax"/>
        </c:scaling>
        <c:delete val="0"/>
        <c:axPos val="b"/>
        <c:numFmt formatCode="General" sourceLinked="0"/>
        <c:majorTickMark val="out"/>
        <c:minorTickMark val="none"/>
        <c:tickLblPos val="nextTo"/>
        <c:txPr>
          <a:bodyPr/>
          <a:lstStyle/>
          <a:p>
            <a:pPr>
              <a:defRPr b="1" i="1"/>
            </a:pPr>
            <a:endParaRPr lang="ru-RU"/>
          </a:p>
        </c:txPr>
        <c:crossAx val="419186352"/>
        <c:crosses val="autoZero"/>
        <c:auto val="1"/>
        <c:lblAlgn val="ctr"/>
        <c:lblOffset val="100"/>
        <c:noMultiLvlLbl val="0"/>
      </c:catAx>
      <c:valAx>
        <c:axId val="419186352"/>
        <c:scaling>
          <c:orientation val="minMax"/>
        </c:scaling>
        <c:delete val="0"/>
        <c:axPos val="l"/>
        <c:majorGridlines/>
        <c:numFmt formatCode="#,##0.0_ ;\-#,##0.0\ " sourceLinked="1"/>
        <c:majorTickMark val="out"/>
        <c:minorTickMark val="none"/>
        <c:tickLblPos val="nextTo"/>
        <c:crossAx val="419186744"/>
        <c:crosses val="autoZero"/>
        <c:crossBetween val="between"/>
      </c:valAx>
    </c:plotArea>
    <c:legend>
      <c:legendPos val="b"/>
      <c:layout>
        <c:manualLayout>
          <c:xMode val="edge"/>
          <c:yMode val="edge"/>
          <c:x val="0.17774634584936913"/>
          <c:y val="0.80173916513188681"/>
          <c:w val="0.82225365415063201"/>
          <c:h val="4.7535288476718965E-2"/>
        </c:manualLayout>
      </c:layout>
      <c:overlay val="0"/>
      <c:txPr>
        <a:bodyPr/>
        <a:lstStyle/>
        <a:p>
          <a:pPr>
            <a:defRPr sz="1100"/>
          </a:pPr>
          <a:endParaRPr lang="ru-RU"/>
        </a:p>
      </c:txPr>
    </c:legend>
    <c:plotVisOnly val="1"/>
    <c:dispBlanksAs val="gap"/>
    <c:showDLblsOverMax val="0"/>
  </c:chart>
  <c:txPr>
    <a:bodyPr/>
    <a:lstStyle/>
    <a:p>
      <a:pPr>
        <a:defRPr sz="1000" baseline="0">
          <a:solidFill>
            <a:schemeClr val="tx1"/>
          </a:solidFill>
          <a:latin typeface="Segoe UI" pitchFamily="34" charset="0"/>
          <a:ea typeface="Segoe UI" pitchFamily="34" charset="0"/>
          <a:cs typeface="Segoe UI" pitchFamily="34" charset="0"/>
        </a:defRPr>
      </a:pPr>
      <a:endParaRPr lang="ru-RU"/>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77232434311332"/>
          <c:y val="5.7319950923048334E-2"/>
          <c:w val="0.45771782894839458"/>
          <c:h val="0.86912532020869715"/>
        </c:manualLayout>
      </c:layout>
      <c:barChart>
        <c:barDir val="bar"/>
        <c:grouping val="clustered"/>
        <c:varyColors val="0"/>
        <c:ser>
          <c:idx val="0"/>
          <c:order val="0"/>
          <c:tx>
            <c:strRef>
              <c:f>Лист1!$B$1</c:f>
              <c:strCache>
                <c:ptCount val="1"/>
                <c:pt idx="0">
                  <c:v>2024 год</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Лист1!$A$2:$A$9</c:f>
              <c:strCache>
                <c:ptCount val="8"/>
                <c:pt idx="0">
                  <c:v>Дополнительное образование</c:v>
                </c:pt>
                <c:pt idx="1">
                  <c:v>Библиотеки</c:v>
                </c:pt>
                <c:pt idx="2">
                  <c:v>Музеи</c:v>
                </c:pt>
                <c:pt idx="3">
                  <c:v>Культурно-досуговая деятельность</c:v>
                </c:pt>
                <c:pt idx="4">
                  <c:v>управления в сфере культуры</c:v>
                </c:pt>
                <c:pt idx="5">
                  <c:v>Создание условий для реализации МП</c:v>
                </c:pt>
                <c:pt idx="6">
                  <c:v>Информационно-методический центр</c:v>
                </c:pt>
                <c:pt idx="7">
                  <c:v>Социальная поддержка работникам</c:v>
                </c:pt>
              </c:strCache>
            </c:strRef>
          </c:cat>
          <c:val>
            <c:numRef>
              <c:f>Лист1!$B$2:$B$9</c:f>
              <c:numCache>
                <c:formatCode>General</c:formatCode>
                <c:ptCount val="8"/>
                <c:pt idx="0">
                  <c:v>13081.8</c:v>
                </c:pt>
                <c:pt idx="1">
                  <c:v>12415.9</c:v>
                </c:pt>
                <c:pt idx="2">
                  <c:v>8306.1</c:v>
                </c:pt>
                <c:pt idx="3">
                  <c:v>26813.8</c:v>
                </c:pt>
                <c:pt idx="4">
                  <c:v>1308.3</c:v>
                </c:pt>
                <c:pt idx="5">
                  <c:v>1758.1</c:v>
                </c:pt>
                <c:pt idx="6">
                  <c:v>360.5</c:v>
                </c:pt>
                <c:pt idx="7">
                  <c:v>1200</c:v>
                </c:pt>
              </c:numCache>
            </c:numRef>
          </c:val>
        </c:ser>
        <c:ser>
          <c:idx val="1"/>
          <c:order val="1"/>
          <c:tx>
            <c:strRef>
              <c:f>Лист1!$C$1</c:f>
              <c:strCache>
                <c:ptCount val="1"/>
                <c:pt idx="0">
                  <c:v>2025 год</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Лист1!$A$2:$A$9</c:f>
              <c:strCache>
                <c:ptCount val="8"/>
                <c:pt idx="0">
                  <c:v>Дополнительное образование</c:v>
                </c:pt>
                <c:pt idx="1">
                  <c:v>Библиотеки</c:v>
                </c:pt>
                <c:pt idx="2">
                  <c:v>Музеи</c:v>
                </c:pt>
                <c:pt idx="3">
                  <c:v>Культурно-досуговая деятельность</c:v>
                </c:pt>
                <c:pt idx="4">
                  <c:v>управления в сфере культуры</c:v>
                </c:pt>
                <c:pt idx="5">
                  <c:v>Создание условий для реализации МП</c:v>
                </c:pt>
                <c:pt idx="6">
                  <c:v>Информационно-методический центр</c:v>
                </c:pt>
                <c:pt idx="7">
                  <c:v>Социальная поддержка работникам</c:v>
                </c:pt>
              </c:strCache>
            </c:strRef>
          </c:cat>
          <c:val>
            <c:numRef>
              <c:f>Лист1!$C$2:$C$9</c:f>
              <c:numCache>
                <c:formatCode>General</c:formatCode>
                <c:ptCount val="8"/>
                <c:pt idx="0">
                  <c:v>13002.9</c:v>
                </c:pt>
                <c:pt idx="1">
                  <c:v>12230.7</c:v>
                </c:pt>
                <c:pt idx="2">
                  <c:v>1461.9</c:v>
                </c:pt>
                <c:pt idx="3">
                  <c:v>25672.799999999996</c:v>
                </c:pt>
                <c:pt idx="4">
                  <c:v>1304.0999999999999</c:v>
                </c:pt>
                <c:pt idx="5">
                  <c:v>1753.9</c:v>
                </c:pt>
                <c:pt idx="6">
                  <c:v>360.5</c:v>
                </c:pt>
                <c:pt idx="7">
                  <c:v>1200</c:v>
                </c:pt>
              </c:numCache>
            </c:numRef>
          </c:val>
        </c:ser>
        <c:ser>
          <c:idx val="2"/>
          <c:order val="2"/>
          <c:tx>
            <c:strRef>
              <c:f>Лист1!$D$1</c:f>
              <c:strCache>
                <c:ptCount val="1"/>
                <c:pt idx="0">
                  <c:v>2026 год</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Лист1!$A$2:$A$9</c:f>
              <c:strCache>
                <c:ptCount val="8"/>
                <c:pt idx="0">
                  <c:v>Дополнительное образование</c:v>
                </c:pt>
                <c:pt idx="1">
                  <c:v>Библиотеки</c:v>
                </c:pt>
                <c:pt idx="2">
                  <c:v>Музеи</c:v>
                </c:pt>
                <c:pt idx="3">
                  <c:v>Культурно-досуговая деятельность</c:v>
                </c:pt>
                <c:pt idx="4">
                  <c:v>управления в сфере культуры</c:v>
                </c:pt>
                <c:pt idx="5">
                  <c:v>Создание условий для реализации МП</c:v>
                </c:pt>
                <c:pt idx="6">
                  <c:v>Информационно-методический центр</c:v>
                </c:pt>
                <c:pt idx="7">
                  <c:v>Социальная поддержка работникам</c:v>
                </c:pt>
              </c:strCache>
            </c:strRef>
          </c:cat>
          <c:val>
            <c:numRef>
              <c:f>Лист1!$D$2:$D$9</c:f>
              <c:numCache>
                <c:formatCode>General</c:formatCode>
                <c:ptCount val="8"/>
                <c:pt idx="0">
                  <c:v>13002.9</c:v>
                </c:pt>
                <c:pt idx="1">
                  <c:v>12085.3</c:v>
                </c:pt>
                <c:pt idx="2">
                  <c:v>1461.9</c:v>
                </c:pt>
                <c:pt idx="3">
                  <c:v>25572.799999999996</c:v>
                </c:pt>
                <c:pt idx="4">
                  <c:v>1304.0999999999999</c:v>
                </c:pt>
                <c:pt idx="5">
                  <c:v>1753.9</c:v>
                </c:pt>
                <c:pt idx="6">
                  <c:v>360.5</c:v>
                </c:pt>
                <c:pt idx="7">
                  <c:v>1200</c:v>
                </c:pt>
              </c:numCache>
            </c:numRef>
          </c:val>
        </c:ser>
        <c:dLbls>
          <c:showLegendKey val="0"/>
          <c:showVal val="0"/>
          <c:showCatName val="0"/>
          <c:showSerName val="0"/>
          <c:showPercent val="0"/>
          <c:showBubbleSize val="0"/>
        </c:dLbls>
        <c:gapWidth val="219"/>
        <c:axId val="418467480"/>
        <c:axId val="117581320"/>
      </c:barChart>
      <c:catAx>
        <c:axId val="4184674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117581320"/>
        <c:crosses val="autoZero"/>
        <c:auto val="1"/>
        <c:lblAlgn val="ctr"/>
        <c:lblOffset val="100"/>
        <c:noMultiLvlLbl val="0"/>
      </c:catAx>
      <c:valAx>
        <c:axId val="117581320"/>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crossAx val="4184674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99AE8B-D967-4BAD-89D3-B733983B9CF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138776A0-37FD-461D-BF67-51C460C3D4C9}">
      <dgm:prSet phldrT="[Текст]"/>
      <dgm:spPr/>
      <dgm:t>
        <a:bodyPr/>
        <a:lstStyle/>
        <a:p>
          <a:r>
            <a:rPr lang="ru-RU" dirty="0" smtClean="0"/>
            <a:t>По данной программе предусмотрены расходы на мероприятия по устранению последствий негативного воздействия на окружающую среду на 2024 год – 2898,6 тыс. рублей, на 2025 – 2026 годы – по 78,1 тыс. рублей.</a:t>
          </a:r>
          <a:endParaRPr lang="ru-RU" dirty="0"/>
        </a:p>
      </dgm:t>
    </dgm:pt>
    <dgm:pt modelId="{F3F020B0-9989-4D76-A773-9B1F8C62D206}" type="parTrans" cxnId="{0518B008-5690-43DA-89AA-7419D37E7A5A}">
      <dgm:prSet/>
      <dgm:spPr/>
      <dgm:t>
        <a:bodyPr/>
        <a:lstStyle/>
        <a:p>
          <a:endParaRPr lang="ru-RU"/>
        </a:p>
      </dgm:t>
    </dgm:pt>
    <dgm:pt modelId="{D26EEC06-CDF0-4A23-A28D-D22912D59E66}" type="sibTrans" cxnId="{0518B008-5690-43DA-89AA-7419D37E7A5A}">
      <dgm:prSet/>
      <dgm:spPr/>
      <dgm:t>
        <a:bodyPr/>
        <a:lstStyle/>
        <a:p>
          <a:endParaRPr lang="ru-RU"/>
        </a:p>
      </dgm:t>
    </dgm:pt>
    <dgm:pt modelId="{B8674BED-AF77-4C6C-BFF3-8C8904CB83EC}" type="pres">
      <dgm:prSet presAssocID="{E299AE8B-D967-4BAD-89D3-B733983B9CF8}" presName="linear" presStyleCnt="0">
        <dgm:presLayoutVars>
          <dgm:animLvl val="lvl"/>
          <dgm:resizeHandles val="exact"/>
        </dgm:presLayoutVars>
      </dgm:prSet>
      <dgm:spPr/>
      <dgm:t>
        <a:bodyPr/>
        <a:lstStyle/>
        <a:p>
          <a:endParaRPr lang="ru-RU"/>
        </a:p>
      </dgm:t>
    </dgm:pt>
    <dgm:pt modelId="{C03636D1-4C91-4ED5-BB5B-36D67975CBC4}" type="pres">
      <dgm:prSet presAssocID="{138776A0-37FD-461D-BF67-51C460C3D4C9}" presName="parentText" presStyleLbl="node1" presStyleIdx="0" presStyleCnt="1">
        <dgm:presLayoutVars>
          <dgm:chMax val="0"/>
          <dgm:bulletEnabled val="1"/>
        </dgm:presLayoutVars>
      </dgm:prSet>
      <dgm:spPr/>
      <dgm:t>
        <a:bodyPr/>
        <a:lstStyle/>
        <a:p>
          <a:endParaRPr lang="ru-RU"/>
        </a:p>
      </dgm:t>
    </dgm:pt>
  </dgm:ptLst>
  <dgm:cxnLst>
    <dgm:cxn modelId="{2D9F92B6-38C5-41C5-822A-6424F7E27501}" type="presOf" srcId="{138776A0-37FD-461D-BF67-51C460C3D4C9}" destId="{C03636D1-4C91-4ED5-BB5B-36D67975CBC4}" srcOrd="0" destOrd="0" presId="urn:microsoft.com/office/officeart/2005/8/layout/vList2"/>
    <dgm:cxn modelId="{0518B008-5690-43DA-89AA-7419D37E7A5A}" srcId="{E299AE8B-D967-4BAD-89D3-B733983B9CF8}" destId="{138776A0-37FD-461D-BF67-51C460C3D4C9}" srcOrd="0" destOrd="0" parTransId="{F3F020B0-9989-4D76-A773-9B1F8C62D206}" sibTransId="{D26EEC06-CDF0-4A23-A28D-D22912D59E66}"/>
    <dgm:cxn modelId="{431AFBD3-5334-403D-A6FB-F9B8ECCDD1CE}" type="presOf" srcId="{E299AE8B-D967-4BAD-89D3-B733983B9CF8}" destId="{B8674BED-AF77-4C6C-BFF3-8C8904CB83EC}" srcOrd="0" destOrd="0" presId="urn:microsoft.com/office/officeart/2005/8/layout/vList2"/>
    <dgm:cxn modelId="{7979E0EF-F36D-4305-A430-A4C88070B11B}" type="presParOf" srcId="{B8674BED-AF77-4C6C-BFF3-8C8904CB83EC}" destId="{C03636D1-4C91-4ED5-BB5B-36D67975CBC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0.64545</cdr:x>
      <cdr:y>0.71795</cdr:y>
    </cdr:from>
    <cdr:to>
      <cdr:x>0.97304</cdr:x>
      <cdr:y>0.97436</cdr:y>
    </cdr:to>
    <cdr:sp macro="" textlink="">
      <cdr:nvSpPr>
        <cdr:cNvPr id="2" name="TextBox 1"/>
        <cdr:cNvSpPr txBox="1"/>
      </cdr:nvSpPr>
      <cdr:spPr>
        <a:xfrm xmlns:a="http://schemas.openxmlformats.org/drawingml/2006/main">
          <a:off x="5112568" y="4032448"/>
          <a:ext cx="2594801" cy="144015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sz="11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33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9688" y="0"/>
            <a:ext cx="2946400" cy="496333"/>
          </a:xfrm>
          <a:prstGeom prst="rect">
            <a:avLst/>
          </a:prstGeom>
        </p:spPr>
        <p:txBody>
          <a:bodyPr vert="horz" lIns="91440" tIns="45720" rIns="91440" bIns="45720" rtlCol="0"/>
          <a:lstStyle>
            <a:lvl1pPr algn="r">
              <a:defRPr sz="1200"/>
            </a:lvl1pPr>
          </a:lstStyle>
          <a:p>
            <a:fld id="{D30ED9A8-F8FF-4BEE-8250-2BDEE6C77DC9}" type="datetimeFigureOut">
              <a:rPr lang="ru-RU" smtClean="0"/>
              <a:pPr/>
              <a:t>18.03.2024</a:t>
            </a:fld>
            <a:endParaRPr lang="ru-RU"/>
          </a:p>
        </p:txBody>
      </p:sp>
      <p:sp>
        <p:nvSpPr>
          <p:cNvPr id="4" name="Образ слайда 3"/>
          <p:cNvSpPr>
            <a:spLocks noGrp="1" noRot="1" noChangeAspect="1"/>
          </p:cNvSpPr>
          <p:nvPr>
            <p:ph type="sldImg" idx="2"/>
          </p:nvPr>
        </p:nvSpPr>
        <p:spPr>
          <a:xfrm>
            <a:off x="2003425" y="746125"/>
            <a:ext cx="2790825" cy="3721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15951"/>
            <a:ext cx="5438775" cy="446698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8710"/>
            <a:ext cx="2946400" cy="49633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9688" y="9428710"/>
            <a:ext cx="2946400" cy="496333"/>
          </a:xfrm>
          <a:prstGeom prst="rect">
            <a:avLst/>
          </a:prstGeom>
        </p:spPr>
        <p:txBody>
          <a:bodyPr vert="horz" lIns="91440" tIns="45720" rIns="91440" bIns="45720" rtlCol="0" anchor="b"/>
          <a:lstStyle>
            <a:lvl1pPr algn="r">
              <a:defRPr sz="1200"/>
            </a:lvl1pPr>
          </a:lstStyle>
          <a:p>
            <a:fld id="{7F4A448F-D1FA-4C8C-993D-45B9F40F695F}" type="slidenum">
              <a:rPr lang="ru-RU" smtClean="0"/>
              <a:pPr/>
              <a:t>‹#›</a:t>
            </a:fld>
            <a:endParaRPr lang="ru-RU"/>
          </a:p>
        </p:txBody>
      </p:sp>
    </p:spTree>
    <p:extLst>
      <p:ext uri="{BB962C8B-B14F-4D97-AF65-F5344CB8AC3E}">
        <p14:creationId xmlns:p14="http://schemas.microsoft.com/office/powerpoint/2010/main" val="224610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9775" y="741363"/>
            <a:ext cx="2778125" cy="3702050"/>
          </a:xfrm>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F4A448F-D1FA-4C8C-993D-45B9F40F695F}" type="slidenum">
              <a:rPr lang="ru-RU" smtClean="0">
                <a:solidFill>
                  <a:prstClr val="black"/>
                </a:solidFill>
              </a:rPr>
              <a:pPr/>
              <a:t>10</a:t>
            </a:fld>
            <a:endParaRPr lang="ru-RU">
              <a:solidFill>
                <a:prstClr val="black"/>
              </a:solidFill>
            </a:endParaRPr>
          </a:p>
        </p:txBody>
      </p:sp>
    </p:spTree>
    <p:extLst>
      <p:ext uri="{BB962C8B-B14F-4D97-AF65-F5344CB8AC3E}">
        <p14:creationId xmlns:p14="http://schemas.microsoft.com/office/powerpoint/2010/main" val="4030126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9775" y="741363"/>
            <a:ext cx="2778125" cy="3702050"/>
          </a:xfrm>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F4A448F-D1FA-4C8C-993D-45B9F40F695F}" type="slidenum">
              <a:rPr lang="ru-RU" smtClean="0">
                <a:solidFill>
                  <a:prstClr val="black"/>
                </a:solidFill>
              </a:rPr>
              <a:pPr/>
              <a:t>11</a:t>
            </a:fld>
            <a:endParaRPr lang="ru-RU">
              <a:solidFill>
                <a:prstClr val="black"/>
              </a:solidFill>
            </a:endParaRPr>
          </a:p>
        </p:txBody>
      </p:sp>
    </p:spTree>
    <p:extLst>
      <p:ext uri="{BB962C8B-B14F-4D97-AF65-F5344CB8AC3E}">
        <p14:creationId xmlns:p14="http://schemas.microsoft.com/office/powerpoint/2010/main" val="1820443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9775" y="741363"/>
            <a:ext cx="2778125" cy="3702050"/>
          </a:xfrm>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F4A448F-D1FA-4C8C-993D-45B9F40F695F}" type="slidenum">
              <a:rPr lang="ru-RU" smtClean="0"/>
              <a:pPr/>
              <a:t>12</a:t>
            </a:fld>
            <a:endParaRPr lang="ru-RU"/>
          </a:p>
        </p:txBody>
      </p:sp>
    </p:spTree>
    <p:extLst>
      <p:ext uri="{BB962C8B-B14F-4D97-AF65-F5344CB8AC3E}">
        <p14:creationId xmlns:p14="http://schemas.microsoft.com/office/powerpoint/2010/main" val="38007529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50" y="1497015"/>
            <a:ext cx="5143500" cy="3182937"/>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857250" y="4802188"/>
            <a:ext cx="5143500" cy="2208212"/>
          </a:xfrm>
        </p:spPr>
        <p:txBody>
          <a:bodyPr/>
          <a:lstStyle>
            <a:lvl1pPr marL="0" indent="0" algn="ctr">
              <a:buNone/>
              <a:defRPr sz="2400"/>
            </a:lvl1pPr>
            <a:lvl2pPr marL="457233" indent="0" algn="ctr">
              <a:buNone/>
              <a:defRPr sz="2000"/>
            </a:lvl2pPr>
            <a:lvl3pPr marL="914466" indent="0" algn="ctr">
              <a:buNone/>
              <a:defRPr sz="1800"/>
            </a:lvl3pPr>
            <a:lvl4pPr marL="1371699" indent="0" algn="ctr">
              <a:buNone/>
              <a:defRPr sz="1600"/>
            </a:lvl4pPr>
            <a:lvl5pPr marL="1828931" indent="0" algn="ctr">
              <a:buNone/>
              <a:defRPr sz="1600"/>
            </a:lvl5pPr>
            <a:lvl6pPr marL="2286164" indent="0" algn="ctr">
              <a:buNone/>
              <a:defRPr sz="1600"/>
            </a:lvl6pPr>
            <a:lvl7pPr marL="2743397" indent="0" algn="ctr">
              <a:buNone/>
              <a:defRPr sz="1600"/>
            </a:lvl7pPr>
            <a:lvl8pPr marL="3200630" indent="0" algn="ctr">
              <a:buNone/>
              <a:defRPr sz="1600"/>
            </a:lvl8pPr>
            <a:lvl9pPr marL="3657862"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147989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3355480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8551" y="487365"/>
            <a:ext cx="1477963" cy="7748587"/>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71488" y="487365"/>
            <a:ext cx="4284662" cy="774858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40238036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95530" y="194903"/>
            <a:ext cx="6466941" cy="323165"/>
          </a:xfrm>
        </p:spPr>
        <p:txBody>
          <a:bodyPr lIns="0" tIns="0" rIns="0" bIns="0"/>
          <a:lstStyle>
            <a:lvl1pPr>
              <a:defRPr sz="2100" b="1" i="0">
                <a:solidFill>
                  <a:schemeClr val="tx1"/>
                </a:solidFill>
                <a:latin typeface="Calibri"/>
                <a:cs typeface="Calibri"/>
              </a:defRPr>
            </a:lvl1pPr>
          </a:lstStyle>
          <a:p>
            <a:endParaRPr/>
          </a:p>
        </p:txBody>
      </p:sp>
      <p:sp>
        <p:nvSpPr>
          <p:cNvPr id="3" name="Holder 3"/>
          <p:cNvSpPr>
            <a:spLocks noGrp="1"/>
          </p:cNvSpPr>
          <p:nvPr>
            <p:ph sz="half" idx="2"/>
          </p:nvPr>
        </p:nvSpPr>
        <p:spPr>
          <a:xfrm>
            <a:off x="75866" y="3439161"/>
            <a:ext cx="1688783" cy="20774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sz="half" idx="3"/>
          </p:nvPr>
        </p:nvSpPr>
        <p:spPr>
          <a:xfrm>
            <a:off x="3532251" y="3439498"/>
            <a:ext cx="1607344" cy="207749"/>
          </a:xfrm>
          <a:prstGeom prst="rect">
            <a:avLst/>
          </a:prstGeom>
        </p:spPr>
        <p:txBody>
          <a:bodyPr wrap="square" lIns="0" tIns="0" rIns="0" bIns="0">
            <a:spAutoFit/>
          </a:bodyPr>
          <a:lstStyle>
            <a:lvl1pPr>
              <a:defRPr b="0" i="0">
                <a:solidFill>
                  <a:schemeClr val="tx1"/>
                </a:solidFil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52A04C24-3912-4C81-B184-B1CB60A44D34}" type="datetime1">
              <a:rPr lang="en-US" smtClean="0">
                <a:solidFill>
                  <a:prstClr val="black">
                    <a:tint val="75000"/>
                  </a:prstClr>
                </a:solidFill>
              </a:rPr>
              <a:pPr/>
              <a:t>3/18/2024</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900" b="0" i="0">
                <a:solidFill>
                  <a:srgbClr val="888888"/>
                </a:solidFill>
                <a:latin typeface="Calibri"/>
                <a:cs typeface="Calibri"/>
              </a:defRPr>
            </a:lvl1pPr>
          </a:lstStyle>
          <a:p>
            <a:pPr marL="77158">
              <a:lnSpc>
                <a:spcPts val="930"/>
              </a:lnSpc>
            </a:pPr>
            <a:fld id="{81D60167-4931-47E6-BA6A-407CBD079E47}" type="slidenum">
              <a:rPr lang="ru-RU" smtClean="0"/>
              <a:pPr marL="77158">
                <a:lnSpc>
                  <a:spcPts val="930"/>
                </a:lnSpc>
              </a:pPr>
              <a:t>‹#›</a:t>
            </a:fld>
            <a:endParaRPr lang="ru-RU" dirty="0"/>
          </a:p>
        </p:txBody>
      </p:sp>
    </p:spTree>
    <p:extLst>
      <p:ext uri="{BB962C8B-B14F-4D97-AF65-F5344CB8AC3E}">
        <p14:creationId xmlns:p14="http://schemas.microsoft.com/office/powerpoint/2010/main" val="36417790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456813" y="3352804"/>
            <a:ext cx="4950338" cy="3017041"/>
          </a:xfrm>
        </p:spPr>
        <p:txBody>
          <a:bodyPr anchor="b">
            <a:normAutofit/>
          </a:bodyPr>
          <a:lstStyle>
            <a:lvl1pPr>
              <a:defRPr sz="4050"/>
            </a:lvl1pPr>
          </a:lstStyle>
          <a:p>
            <a:r>
              <a:rPr lang="ru-RU" smtClean="0"/>
              <a:t>Образец заголовка</a:t>
            </a:r>
            <a:endParaRPr lang="en-US" dirty="0"/>
          </a:p>
        </p:txBody>
      </p:sp>
      <p:sp>
        <p:nvSpPr>
          <p:cNvPr id="3" name="Subtitle 2"/>
          <p:cNvSpPr>
            <a:spLocks noGrp="1"/>
          </p:cNvSpPr>
          <p:nvPr>
            <p:ph type="subTitle" idx="1"/>
          </p:nvPr>
        </p:nvSpPr>
        <p:spPr>
          <a:xfrm>
            <a:off x="1456813" y="6369843"/>
            <a:ext cx="4950338" cy="1501711"/>
          </a:xfrm>
        </p:spPr>
        <p:txBody>
          <a:bodyPr anchor="t"/>
          <a:lstStyle>
            <a:lvl1pPr marL="0" indent="0" algn="l">
              <a:buNone/>
              <a:defRPr>
                <a:solidFill>
                  <a:schemeClr val="tx1">
                    <a:lumMod val="65000"/>
                    <a:lumOff val="35000"/>
                  </a:schemeClr>
                </a:solidFill>
              </a:defRPr>
            </a:lvl1pPr>
            <a:lvl2pPr marL="342925" indent="0" algn="ctr">
              <a:buNone/>
              <a:defRPr>
                <a:solidFill>
                  <a:schemeClr val="tx1">
                    <a:tint val="75000"/>
                  </a:schemeClr>
                </a:solidFill>
              </a:defRPr>
            </a:lvl2pPr>
            <a:lvl3pPr marL="685849" indent="0" algn="ctr">
              <a:buNone/>
              <a:defRPr>
                <a:solidFill>
                  <a:schemeClr val="tx1">
                    <a:tint val="75000"/>
                  </a:schemeClr>
                </a:solidFill>
              </a:defRPr>
            </a:lvl3pPr>
            <a:lvl4pPr marL="1028774" indent="0" algn="ctr">
              <a:buNone/>
              <a:defRPr>
                <a:solidFill>
                  <a:schemeClr val="tx1">
                    <a:tint val="75000"/>
                  </a:schemeClr>
                </a:solidFill>
              </a:defRPr>
            </a:lvl4pPr>
            <a:lvl5pPr marL="1371699" indent="0" algn="ctr">
              <a:buNone/>
              <a:defRPr>
                <a:solidFill>
                  <a:schemeClr val="tx1">
                    <a:tint val="75000"/>
                  </a:schemeClr>
                </a:solidFill>
              </a:defRPr>
            </a:lvl5pPr>
            <a:lvl6pPr marL="1714623" indent="0" algn="ctr">
              <a:buNone/>
              <a:defRPr>
                <a:solidFill>
                  <a:schemeClr val="tx1">
                    <a:tint val="75000"/>
                  </a:schemeClr>
                </a:solidFill>
              </a:defRPr>
            </a:lvl6pPr>
            <a:lvl7pPr marL="2057548" indent="0" algn="ctr">
              <a:buNone/>
              <a:defRPr>
                <a:solidFill>
                  <a:schemeClr val="tx1">
                    <a:tint val="75000"/>
                  </a:schemeClr>
                </a:solidFill>
              </a:defRPr>
            </a:lvl7pPr>
            <a:lvl8pPr marL="2400472" indent="0" algn="ctr">
              <a:buNone/>
              <a:defRPr>
                <a:solidFill>
                  <a:schemeClr val="tx1">
                    <a:tint val="75000"/>
                  </a:schemeClr>
                </a:solidFill>
              </a:defRPr>
            </a:lvl8pPr>
            <a:lvl9pPr marL="2743397"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5B05993-95DE-4A1B-B236-29B72BF3CB43}"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9" name="Freeform 8"/>
          <p:cNvSpPr/>
          <p:nvPr/>
        </p:nvSpPr>
        <p:spPr bwMode="auto">
          <a:xfrm>
            <a:off x="-23788" y="5761547"/>
            <a:ext cx="1046605" cy="1042375"/>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317500" y="6039391"/>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15435770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1458902" y="832149"/>
            <a:ext cx="4941899" cy="1707853"/>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1456813" y="2844802"/>
            <a:ext cx="4943989" cy="503682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0125CF6-4150-4219-A3CD-8FB4FB0A611B}"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3218377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6813" y="2766083"/>
            <a:ext cx="4943989" cy="1958400"/>
          </a:xfrm>
        </p:spPr>
        <p:txBody>
          <a:bodyPr anchor="b"/>
          <a:lstStyle>
            <a:lvl1pPr algn="l">
              <a:defRPr sz="3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56813" y="4775200"/>
            <a:ext cx="4943989" cy="1147200"/>
          </a:xfrm>
        </p:spPr>
        <p:txBody>
          <a:bodyPr anchor="t"/>
          <a:lstStyle>
            <a:lvl1pPr marL="0" indent="0" algn="l">
              <a:buNone/>
              <a:defRPr sz="1500">
                <a:solidFill>
                  <a:schemeClr val="tx1">
                    <a:lumMod val="65000"/>
                    <a:lumOff val="35000"/>
                  </a:schemeClr>
                </a:solidFill>
              </a:defRPr>
            </a:lvl1pPr>
            <a:lvl2pPr marL="342925" indent="0">
              <a:buNone/>
              <a:defRPr sz="1350">
                <a:solidFill>
                  <a:schemeClr val="tx1">
                    <a:tint val="75000"/>
                  </a:schemeClr>
                </a:solidFill>
              </a:defRPr>
            </a:lvl2pPr>
            <a:lvl3pPr marL="685849" indent="0">
              <a:buNone/>
              <a:defRPr sz="1200">
                <a:solidFill>
                  <a:schemeClr val="tx1">
                    <a:tint val="75000"/>
                  </a:schemeClr>
                </a:solidFill>
              </a:defRPr>
            </a:lvl3pPr>
            <a:lvl4pPr marL="1028774" indent="0">
              <a:buNone/>
              <a:defRPr sz="1050">
                <a:solidFill>
                  <a:schemeClr val="tx1">
                    <a:tint val="75000"/>
                  </a:schemeClr>
                </a:solidFill>
              </a:defRPr>
            </a:lvl4pPr>
            <a:lvl5pPr marL="1371699" indent="0">
              <a:buNone/>
              <a:defRPr sz="1050">
                <a:solidFill>
                  <a:schemeClr val="tx1">
                    <a:tint val="75000"/>
                  </a:schemeClr>
                </a:solidFill>
              </a:defRPr>
            </a:lvl5pPr>
            <a:lvl6pPr marL="1714623" indent="0">
              <a:buNone/>
              <a:defRPr sz="1050">
                <a:solidFill>
                  <a:schemeClr val="tx1">
                    <a:tint val="75000"/>
                  </a:schemeClr>
                </a:solidFill>
              </a:defRPr>
            </a:lvl6pPr>
            <a:lvl7pPr marL="2057548" indent="0">
              <a:buNone/>
              <a:defRPr sz="1050">
                <a:solidFill>
                  <a:schemeClr val="tx1">
                    <a:tint val="75000"/>
                  </a:schemeClr>
                </a:solidFill>
              </a:defRPr>
            </a:lvl7pPr>
            <a:lvl8pPr marL="2400472" indent="0">
              <a:buNone/>
              <a:defRPr sz="1050">
                <a:solidFill>
                  <a:schemeClr val="tx1">
                    <a:tint val="75000"/>
                  </a:schemeClr>
                </a:solidFill>
              </a:defRPr>
            </a:lvl8pPr>
            <a:lvl9pPr marL="2743397"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C7911AC-85BE-454A-B36C-AA13D7BDC421}"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11" name="Freeform 11"/>
          <p:cNvSpPr/>
          <p:nvPr/>
        </p:nvSpPr>
        <p:spPr bwMode="auto">
          <a:xfrm flipV="1">
            <a:off x="45" y="422203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383421" y="4325523"/>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1892476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56813" y="2848942"/>
            <a:ext cx="2398148" cy="502319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002981" y="2848942"/>
            <a:ext cx="2397820" cy="502319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465C379-456A-4925-A1A3-34B8850FCE4C}" type="datetime1">
              <a:rPr lang="en-US" smtClean="0"/>
              <a:pPr/>
              <a:t>3/18/2024</a:t>
            </a:fld>
            <a:endParaRPr lang="en-US"/>
          </a:p>
        </p:txBody>
      </p:sp>
      <p:sp>
        <p:nvSpPr>
          <p:cNvPr id="6" name="Footer Placeholder 5"/>
          <p:cNvSpPr>
            <a:spLocks noGrp="1"/>
          </p:cNvSpPr>
          <p:nvPr>
            <p:ph type="ftr" sz="quarter" idx="11"/>
          </p:nvPr>
        </p:nvSpPr>
        <p:spPr/>
        <p:txBody>
          <a:bodyPr/>
          <a:lstStyle/>
          <a:p>
            <a:endParaRPr kumimoji="0" lang="en-US"/>
          </a:p>
        </p:txBody>
      </p:sp>
      <p:sp>
        <p:nvSpPr>
          <p:cNvPr id="9"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383421" y="1050380"/>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2246169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699015" y="2968835"/>
            <a:ext cx="2155947" cy="768349"/>
          </a:xfrm>
        </p:spPr>
        <p:txBody>
          <a:bodyPr anchor="b">
            <a:noAutofit/>
          </a:bodyPr>
          <a:lstStyle>
            <a:lvl1pPr marL="0" indent="0">
              <a:buNone/>
              <a:defRPr sz="1800" b="0"/>
            </a:lvl1pPr>
            <a:lvl2pPr marL="342925" indent="0">
              <a:buNone/>
              <a:defRPr sz="1500" b="1"/>
            </a:lvl2pPr>
            <a:lvl3pPr marL="685849" indent="0">
              <a:buNone/>
              <a:defRPr sz="1350" b="1"/>
            </a:lvl3pPr>
            <a:lvl4pPr marL="1028774" indent="0">
              <a:buNone/>
              <a:defRPr sz="1200" b="1"/>
            </a:lvl4pPr>
            <a:lvl5pPr marL="1371699" indent="0">
              <a:buNone/>
              <a:defRPr sz="1200" b="1"/>
            </a:lvl5pPr>
            <a:lvl6pPr marL="1714623" indent="0">
              <a:buNone/>
              <a:defRPr sz="1200" b="1"/>
            </a:lvl6pPr>
            <a:lvl7pPr marL="2057548" indent="0">
              <a:buNone/>
              <a:defRPr sz="1200" b="1"/>
            </a:lvl7pPr>
            <a:lvl8pPr marL="2400472" indent="0">
              <a:buNone/>
              <a:defRPr sz="1200" b="1"/>
            </a:lvl8pPr>
            <a:lvl9pPr marL="2743397"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1456812" y="3737187"/>
            <a:ext cx="2398149" cy="41409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2116" y="2964532"/>
            <a:ext cx="2154929" cy="768349"/>
          </a:xfrm>
        </p:spPr>
        <p:txBody>
          <a:bodyPr anchor="b">
            <a:noAutofit/>
          </a:bodyPr>
          <a:lstStyle>
            <a:lvl1pPr marL="0" indent="0">
              <a:buNone/>
              <a:defRPr sz="1800" b="0"/>
            </a:lvl1pPr>
            <a:lvl2pPr marL="342925" indent="0">
              <a:buNone/>
              <a:defRPr sz="1500" b="1"/>
            </a:lvl2pPr>
            <a:lvl3pPr marL="685849" indent="0">
              <a:buNone/>
              <a:defRPr sz="1350" b="1"/>
            </a:lvl3pPr>
            <a:lvl4pPr marL="1028774" indent="0">
              <a:buNone/>
              <a:defRPr sz="1200" b="1"/>
            </a:lvl4pPr>
            <a:lvl5pPr marL="1371699" indent="0">
              <a:buNone/>
              <a:defRPr sz="1200" b="1"/>
            </a:lvl5pPr>
            <a:lvl6pPr marL="1714623" indent="0">
              <a:buNone/>
              <a:defRPr sz="1200" b="1"/>
            </a:lvl6pPr>
            <a:lvl7pPr marL="2057548" indent="0">
              <a:buNone/>
              <a:defRPr sz="1200" b="1"/>
            </a:lvl7pPr>
            <a:lvl8pPr marL="2400472" indent="0">
              <a:buNone/>
              <a:defRPr sz="1200" b="1"/>
            </a:lvl8pPr>
            <a:lvl9pPr marL="2743397"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4000286" y="3732883"/>
            <a:ext cx="2396760" cy="41409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20CC502-5083-4AF7-BD07-D09092AFEBE0}" type="datetime1">
              <a:rPr lang="en-US" smtClean="0"/>
              <a:pPr/>
              <a:t>3/18/2024</a:t>
            </a:fld>
            <a:endParaRPr lang="en-US"/>
          </a:p>
        </p:txBody>
      </p:sp>
      <p:sp>
        <p:nvSpPr>
          <p:cNvPr id="8" name="Footer Placeholder 7"/>
          <p:cNvSpPr>
            <a:spLocks noGrp="1"/>
          </p:cNvSpPr>
          <p:nvPr>
            <p:ph type="ftr" sz="quarter" idx="11"/>
          </p:nvPr>
        </p:nvSpPr>
        <p:spPr/>
        <p:txBody>
          <a:bodyPr/>
          <a:lstStyle/>
          <a:p>
            <a:endParaRPr kumimoji="0" lang="en-US"/>
          </a:p>
        </p:txBody>
      </p:sp>
      <p:sp>
        <p:nvSpPr>
          <p:cNvPr id="11"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383421" y="1050380"/>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13537480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1458900" y="832149"/>
            <a:ext cx="4941900" cy="1707853"/>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5C2190B-AB8C-4F87-87F0-2925BE7E2310}" type="datetime1">
              <a:rPr lang="en-US" smtClean="0"/>
              <a:pPr/>
              <a:t>3/18/2024</a:t>
            </a:fld>
            <a:endParaRPr lang="en-US"/>
          </a:p>
        </p:txBody>
      </p:sp>
      <p:sp>
        <p:nvSpPr>
          <p:cNvPr id="4" name="Footer Placeholder 3"/>
          <p:cNvSpPr>
            <a:spLocks noGrp="1"/>
          </p:cNvSpPr>
          <p:nvPr>
            <p:ph type="ftr" sz="quarter" idx="11"/>
          </p:nvPr>
        </p:nvSpPr>
        <p:spPr/>
        <p:txBody>
          <a:bodyPr/>
          <a:lstStyle/>
          <a:p>
            <a:endParaRPr kumimoji="0" lang="en-US"/>
          </a:p>
        </p:txBody>
      </p:sp>
      <p:sp>
        <p:nvSpPr>
          <p:cNvPr id="8"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7312993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3C2988-FB6E-42D8-8B28-71255F3D1CE8}" type="datetime1">
              <a:rPr lang="en-US" smtClean="0"/>
              <a:pPr/>
              <a:t>3/18/2024</a:t>
            </a:fld>
            <a:endParaRPr lang="en-US"/>
          </a:p>
        </p:txBody>
      </p:sp>
      <p:sp>
        <p:nvSpPr>
          <p:cNvPr id="3" name="Footer Placeholder 2"/>
          <p:cNvSpPr>
            <a:spLocks noGrp="1"/>
          </p:cNvSpPr>
          <p:nvPr>
            <p:ph type="ftr" sz="quarter" idx="11"/>
          </p:nvPr>
        </p:nvSpPr>
        <p:spPr/>
        <p:txBody>
          <a:bodyPr/>
          <a:lstStyle/>
          <a:p>
            <a:endParaRPr kumimoji="0" lang="en-US"/>
          </a:p>
        </p:txBody>
      </p:sp>
      <p:sp>
        <p:nvSpPr>
          <p:cNvPr id="6"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38136311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63389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56811" y="594786"/>
            <a:ext cx="1972188" cy="1301749"/>
          </a:xfrm>
        </p:spPr>
        <p:txBody>
          <a:bodyPr anchor="b"/>
          <a:lstStyle>
            <a:lvl1pPr algn="l">
              <a:defRPr sz="1500" b="0"/>
            </a:lvl1pPr>
          </a:lstStyle>
          <a:p>
            <a:r>
              <a:rPr lang="ru-RU" smtClean="0"/>
              <a:t>Образец заголовка</a:t>
            </a:r>
            <a:endParaRPr lang="en-US" dirty="0"/>
          </a:p>
        </p:txBody>
      </p:sp>
      <p:sp>
        <p:nvSpPr>
          <p:cNvPr id="3" name="Content Placeholder 2"/>
          <p:cNvSpPr>
            <a:spLocks noGrp="1"/>
          </p:cNvSpPr>
          <p:nvPr>
            <p:ph idx="1"/>
          </p:nvPr>
        </p:nvSpPr>
        <p:spPr>
          <a:xfrm>
            <a:off x="3557620" y="594788"/>
            <a:ext cx="2843180" cy="7219951"/>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56811" y="2131484"/>
            <a:ext cx="1972188" cy="5683248"/>
          </a:xfrm>
        </p:spPr>
        <p:txBody>
          <a:bodyPr/>
          <a:lstStyle>
            <a:lvl1pPr marL="0" indent="0">
              <a:buNone/>
              <a:defRPr sz="1050"/>
            </a:lvl1pPr>
            <a:lvl2pPr marL="342925" indent="0">
              <a:buNone/>
              <a:defRPr sz="900"/>
            </a:lvl2pPr>
            <a:lvl3pPr marL="685849" indent="0">
              <a:buNone/>
              <a:defRPr sz="750"/>
            </a:lvl3pPr>
            <a:lvl4pPr marL="1028774" indent="0">
              <a:buNone/>
              <a:defRPr sz="675"/>
            </a:lvl4pPr>
            <a:lvl5pPr marL="1371699" indent="0">
              <a:buNone/>
              <a:defRPr sz="675"/>
            </a:lvl5pPr>
            <a:lvl6pPr marL="1714623" indent="0">
              <a:buNone/>
              <a:defRPr sz="675"/>
            </a:lvl6pPr>
            <a:lvl7pPr marL="2057548" indent="0">
              <a:buNone/>
              <a:defRPr sz="675"/>
            </a:lvl7pPr>
            <a:lvl8pPr marL="2400472" indent="0">
              <a:buNone/>
              <a:defRPr sz="675"/>
            </a:lvl8pPr>
            <a:lvl9pPr marL="2743397"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4D39552A-B79D-4C78-B1CC-55DEF38AF0ED}" type="datetime1">
              <a:rPr lang="en-US" smtClean="0"/>
              <a:pPr/>
              <a:t>3/18/2024</a:t>
            </a:fld>
            <a:endParaRPr lang="en-US"/>
          </a:p>
        </p:txBody>
      </p:sp>
      <p:sp>
        <p:nvSpPr>
          <p:cNvPr id="6" name="Footer Placeholder 5"/>
          <p:cNvSpPr>
            <a:spLocks noGrp="1"/>
          </p:cNvSpPr>
          <p:nvPr>
            <p:ph type="ftr" sz="quarter" idx="11"/>
          </p:nvPr>
        </p:nvSpPr>
        <p:spPr/>
        <p:txBody>
          <a:bodyPr/>
          <a:lstStyle/>
          <a:p>
            <a:endParaRPr kumimoji="0" lang="en-US"/>
          </a:p>
        </p:txBody>
      </p:sp>
      <p:sp>
        <p:nvSpPr>
          <p:cNvPr id="10"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37162694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56813" y="6400802"/>
            <a:ext cx="4943989" cy="755651"/>
          </a:xfrm>
        </p:spPr>
        <p:txBody>
          <a:bodyPr anchor="b">
            <a:normAutofit/>
          </a:bodyPr>
          <a:lstStyle>
            <a:lvl1pPr algn="l">
              <a:defRPr sz="18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456813" y="846620"/>
            <a:ext cx="4943989" cy="5139960"/>
          </a:xfrm>
        </p:spPr>
        <p:txBody>
          <a:bodyPr anchor="t">
            <a:normAutofit/>
          </a:bodyPr>
          <a:lstStyle>
            <a:lvl1pPr marL="0" indent="0" algn="ctr">
              <a:buNone/>
              <a:defRPr sz="1200"/>
            </a:lvl1pPr>
            <a:lvl2pPr marL="342925" indent="0">
              <a:buNone/>
              <a:defRPr sz="1200"/>
            </a:lvl2pPr>
            <a:lvl3pPr marL="685849" indent="0">
              <a:buNone/>
              <a:defRPr sz="1200"/>
            </a:lvl3pPr>
            <a:lvl4pPr marL="1028774" indent="0">
              <a:buNone/>
              <a:defRPr sz="1200"/>
            </a:lvl4pPr>
            <a:lvl5pPr marL="1371699" indent="0">
              <a:buNone/>
              <a:defRPr sz="1200"/>
            </a:lvl5pPr>
            <a:lvl6pPr marL="1714623" indent="0">
              <a:buNone/>
              <a:defRPr sz="1200"/>
            </a:lvl6pPr>
            <a:lvl7pPr marL="2057548" indent="0">
              <a:buNone/>
              <a:defRPr sz="1200"/>
            </a:lvl7pPr>
            <a:lvl8pPr marL="2400472" indent="0">
              <a:buNone/>
              <a:defRPr sz="1200"/>
            </a:lvl8pPr>
            <a:lvl9pPr marL="2743397" indent="0">
              <a:buNone/>
              <a:defRPr sz="1200"/>
            </a:lvl9pPr>
          </a:lstStyle>
          <a:p>
            <a:r>
              <a:rPr lang="ru-RU" smtClean="0"/>
              <a:t>Вставка рисунка</a:t>
            </a:r>
            <a:endParaRPr lang="en-US" dirty="0"/>
          </a:p>
        </p:txBody>
      </p:sp>
      <p:sp>
        <p:nvSpPr>
          <p:cNvPr id="4" name="Text Placeholder 3"/>
          <p:cNvSpPr>
            <a:spLocks noGrp="1"/>
          </p:cNvSpPr>
          <p:nvPr>
            <p:ph type="body" sz="half" idx="2"/>
          </p:nvPr>
        </p:nvSpPr>
        <p:spPr>
          <a:xfrm>
            <a:off x="1456813" y="7156453"/>
            <a:ext cx="4943989" cy="658283"/>
          </a:xfrm>
        </p:spPr>
        <p:txBody>
          <a:bodyPr>
            <a:normAutofit/>
          </a:bodyPr>
          <a:lstStyle>
            <a:lvl1pPr marL="0" indent="0">
              <a:buNone/>
              <a:defRPr sz="900"/>
            </a:lvl1pPr>
            <a:lvl2pPr marL="342925" indent="0">
              <a:buNone/>
              <a:defRPr sz="900"/>
            </a:lvl2pPr>
            <a:lvl3pPr marL="685849" indent="0">
              <a:buNone/>
              <a:defRPr sz="750"/>
            </a:lvl3pPr>
            <a:lvl4pPr marL="1028774" indent="0">
              <a:buNone/>
              <a:defRPr sz="675"/>
            </a:lvl4pPr>
            <a:lvl5pPr marL="1371699" indent="0">
              <a:buNone/>
              <a:defRPr sz="675"/>
            </a:lvl5pPr>
            <a:lvl6pPr marL="1714623" indent="0">
              <a:buNone/>
              <a:defRPr sz="675"/>
            </a:lvl6pPr>
            <a:lvl7pPr marL="2057548" indent="0">
              <a:buNone/>
              <a:defRPr sz="675"/>
            </a:lvl7pPr>
            <a:lvl8pPr marL="2400472" indent="0">
              <a:buNone/>
              <a:defRPr sz="675"/>
            </a:lvl8pPr>
            <a:lvl9pPr marL="2743397" indent="0">
              <a:buNone/>
              <a:defRPr sz="675"/>
            </a:lvl9pPr>
          </a:lstStyle>
          <a:p>
            <a:pPr lvl="0"/>
            <a:r>
              <a:rPr lang="ru-RU" smtClean="0"/>
              <a:t>Образец текста</a:t>
            </a:r>
          </a:p>
        </p:txBody>
      </p:sp>
      <p:sp>
        <p:nvSpPr>
          <p:cNvPr id="5" name="Date Placeholder 4"/>
          <p:cNvSpPr>
            <a:spLocks noGrp="1"/>
          </p:cNvSpPr>
          <p:nvPr>
            <p:ph type="dt" sz="half" idx="10"/>
          </p:nvPr>
        </p:nvSpPr>
        <p:spPr/>
        <p:txBody>
          <a:bodyPr/>
          <a:lstStyle/>
          <a:p>
            <a:fld id="{1A0500AD-AF47-4DC9-8D60-FAEB805D804C}" type="datetime1">
              <a:rPr lang="en-US" smtClean="0"/>
              <a:pPr/>
              <a:t>3/18/2024</a:t>
            </a:fld>
            <a:endParaRPr lang="en-US"/>
          </a:p>
        </p:txBody>
      </p:sp>
      <p:sp>
        <p:nvSpPr>
          <p:cNvPr id="6" name="Footer Placeholder 5"/>
          <p:cNvSpPr>
            <a:spLocks noGrp="1"/>
          </p:cNvSpPr>
          <p:nvPr>
            <p:ph type="ftr" sz="quarter" idx="11"/>
          </p:nvPr>
        </p:nvSpPr>
        <p:spPr/>
        <p:txBody>
          <a:bodyPr/>
          <a:lstStyle/>
          <a:p>
            <a:endParaRPr kumimoji="0" lang="en-US"/>
          </a:p>
        </p:txBody>
      </p:sp>
      <p:sp>
        <p:nvSpPr>
          <p:cNvPr id="10" name="Freeform 11"/>
          <p:cNvSpPr/>
          <p:nvPr/>
        </p:nvSpPr>
        <p:spPr bwMode="auto">
          <a:xfrm flipV="1">
            <a:off x="45" y="654754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83421" y="6644120"/>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14844976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56813" y="812802"/>
            <a:ext cx="4943989" cy="4156053"/>
          </a:xfrm>
        </p:spPr>
        <p:txBody>
          <a:bodyPr anchor="ctr">
            <a:normAutofit/>
          </a:bodyPr>
          <a:lstStyle>
            <a:lvl1pPr algn="l">
              <a:defRPr sz="36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56813" y="5805397"/>
            <a:ext cx="4943989" cy="2074485"/>
          </a:xfrm>
        </p:spPr>
        <p:txBody>
          <a:bodyPr anchor="ctr">
            <a:normAutofit/>
          </a:bodyPr>
          <a:lstStyle>
            <a:lvl1pPr marL="0" indent="0" algn="l">
              <a:buNone/>
              <a:defRPr sz="1350">
                <a:solidFill>
                  <a:schemeClr val="tx1">
                    <a:lumMod val="65000"/>
                    <a:lumOff val="35000"/>
                  </a:schemeClr>
                </a:solidFill>
              </a:defRPr>
            </a:lvl1pPr>
            <a:lvl2pPr marL="342925" indent="0">
              <a:buNone/>
              <a:defRPr sz="1350">
                <a:solidFill>
                  <a:schemeClr val="tx1">
                    <a:tint val="75000"/>
                  </a:schemeClr>
                </a:solidFill>
              </a:defRPr>
            </a:lvl2pPr>
            <a:lvl3pPr marL="685849" indent="0">
              <a:buNone/>
              <a:defRPr sz="1200">
                <a:solidFill>
                  <a:schemeClr val="tx1">
                    <a:tint val="75000"/>
                  </a:schemeClr>
                </a:solidFill>
              </a:defRPr>
            </a:lvl3pPr>
            <a:lvl4pPr marL="1028774" indent="0">
              <a:buNone/>
              <a:defRPr sz="1050">
                <a:solidFill>
                  <a:schemeClr val="tx1">
                    <a:tint val="75000"/>
                  </a:schemeClr>
                </a:solidFill>
              </a:defRPr>
            </a:lvl4pPr>
            <a:lvl5pPr marL="1371699" indent="0">
              <a:buNone/>
              <a:defRPr sz="1050">
                <a:solidFill>
                  <a:schemeClr val="tx1">
                    <a:tint val="75000"/>
                  </a:schemeClr>
                </a:solidFill>
              </a:defRPr>
            </a:lvl5pPr>
            <a:lvl6pPr marL="1714623" indent="0">
              <a:buNone/>
              <a:defRPr sz="1050">
                <a:solidFill>
                  <a:schemeClr val="tx1">
                    <a:tint val="75000"/>
                  </a:schemeClr>
                </a:solidFill>
              </a:defRPr>
            </a:lvl6pPr>
            <a:lvl7pPr marL="2057548" indent="0">
              <a:buNone/>
              <a:defRPr sz="1050">
                <a:solidFill>
                  <a:schemeClr val="tx1">
                    <a:tint val="75000"/>
                  </a:schemeClr>
                </a:solidFill>
              </a:defRPr>
            </a:lvl7pPr>
            <a:lvl8pPr marL="2400472" indent="0">
              <a:buNone/>
              <a:defRPr sz="1050">
                <a:solidFill>
                  <a:schemeClr val="tx1">
                    <a:tint val="75000"/>
                  </a:schemeClr>
                </a:solidFill>
              </a:defRPr>
            </a:lvl8pPr>
            <a:lvl9pPr marL="2743397"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3C2988-FB6E-42D8-8B28-71255F3D1CE8}"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45" y="422203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383421" y="4325523"/>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1300641892"/>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641093" y="812800"/>
            <a:ext cx="4582190" cy="3860800"/>
          </a:xfrm>
        </p:spPr>
        <p:txBody>
          <a:bodyPr anchor="ctr">
            <a:normAutofit/>
          </a:bodyPr>
          <a:lstStyle>
            <a:lvl1pPr algn="l">
              <a:defRPr sz="36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1811979" y="4673600"/>
            <a:ext cx="4240416" cy="508000"/>
          </a:xfrm>
        </p:spPr>
        <p:txBody>
          <a:bodyPr anchor="ctr">
            <a:noAutofit/>
          </a:bodyPr>
          <a:lstStyle>
            <a:lvl1pPr marL="0" indent="0">
              <a:buFontTx/>
              <a:buNone/>
              <a:defRPr sz="1200">
                <a:solidFill>
                  <a:schemeClr val="tx1">
                    <a:lumMod val="50000"/>
                    <a:lumOff val="50000"/>
                  </a:schemeClr>
                </a:solidFill>
              </a:defRPr>
            </a:lvl1pPr>
            <a:lvl2pPr marL="342925" indent="0">
              <a:buFontTx/>
              <a:buNone/>
              <a:defRPr/>
            </a:lvl2pPr>
            <a:lvl3pPr marL="685849" indent="0">
              <a:buFontTx/>
              <a:buNone/>
              <a:defRPr/>
            </a:lvl3pPr>
            <a:lvl4pPr marL="1028774" indent="0">
              <a:buFontTx/>
              <a:buNone/>
              <a:defRPr/>
            </a:lvl4pPr>
            <a:lvl5pPr marL="1371699"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56813" y="5805397"/>
            <a:ext cx="4943989" cy="2074485"/>
          </a:xfrm>
        </p:spPr>
        <p:txBody>
          <a:bodyPr anchor="ctr">
            <a:normAutofit/>
          </a:bodyPr>
          <a:lstStyle>
            <a:lvl1pPr marL="0" indent="0" algn="l">
              <a:buNone/>
              <a:defRPr sz="1350">
                <a:solidFill>
                  <a:schemeClr val="tx1">
                    <a:lumMod val="65000"/>
                    <a:lumOff val="35000"/>
                  </a:schemeClr>
                </a:solidFill>
              </a:defRPr>
            </a:lvl1pPr>
            <a:lvl2pPr marL="342925" indent="0">
              <a:buNone/>
              <a:defRPr sz="1350">
                <a:solidFill>
                  <a:schemeClr val="tx1">
                    <a:tint val="75000"/>
                  </a:schemeClr>
                </a:solidFill>
              </a:defRPr>
            </a:lvl2pPr>
            <a:lvl3pPr marL="685849" indent="0">
              <a:buNone/>
              <a:defRPr sz="1200">
                <a:solidFill>
                  <a:schemeClr val="tx1">
                    <a:tint val="75000"/>
                  </a:schemeClr>
                </a:solidFill>
              </a:defRPr>
            </a:lvl3pPr>
            <a:lvl4pPr marL="1028774" indent="0">
              <a:buNone/>
              <a:defRPr sz="1050">
                <a:solidFill>
                  <a:schemeClr val="tx1">
                    <a:tint val="75000"/>
                  </a:schemeClr>
                </a:solidFill>
              </a:defRPr>
            </a:lvl4pPr>
            <a:lvl5pPr marL="1371699" indent="0">
              <a:buNone/>
              <a:defRPr sz="1050">
                <a:solidFill>
                  <a:schemeClr val="tx1">
                    <a:tint val="75000"/>
                  </a:schemeClr>
                </a:solidFill>
              </a:defRPr>
            </a:lvl5pPr>
            <a:lvl6pPr marL="1714623" indent="0">
              <a:buNone/>
              <a:defRPr sz="1050">
                <a:solidFill>
                  <a:schemeClr val="tx1">
                    <a:tint val="75000"/>
                  </a:schemeClr>
                </a:solidFill>
              </a:defRPr>
            </a:lvl6pPr>
            <a:lvl7pPr marL="2057548" indent="0">
              <a:buNone/>
              <a:defRPr sz="1050">
                <a:solidFill>
                  <a:schemeClr val="tx1">
                    <a:tint val="75000"/>
                  </a:schemeClr>
                </a:solidFill>
              </a:defRPr>
            </a:lvl7pPr>
            <a:lvl8pPr marL="2400472" indent="0">
              <a:buNone/>
              <a:defRPr sz="1050">
                <a:solidFill>
                  <a:schemeClr val="tx1">
                    <a:tint val="75000"/>
                  </a:schemeClr>
                </a:solidFill>
              </a:defRPr>
            </a:lvl8pPr>
            <a:lvl9pPr marL="2743397" indent="0">
              <a:buNone/>
              <a:defRPr sz="105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23C2988-FB6E-42D8-8B28-71255F3D1CE8}"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19" name="Freeform 11"/>
          <p:cNvSpPr/>
          <p:nvPr/>
        </p:nvSpPr>
        <p:spPr bwMode="auto">
          <a:xfrm flipV="1">
            <a:off x="45" y="422203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383421" y="4325523"/>
            <a:ext cx="438734" cy="486833"/>
          </a:xfrm>
        </p:spPr>
        <p:txBody>
          <a:bodyPr/>
          <a:lstStyle/>
          <a:p>
            <a:fld id="{91974DF9-AD47-4691-BA21-BBFCE3637A9A}" type="slidenum">
              <a:rPr kumimoji="0" lang="en-US" smtClean="0"/>
              <a:pPr/>
              <a:t>‹#›</a:t>
            </a:fld>
            <a:endParaRPr kumimoji="0" lang="en-US"/>
          </a:p>
        </p:txBody>
      </p:sp>
      <p:sp>
        <p:nvSpPr>
          <p:cNvPr id="14" name="TextBox 13"/>
          <p:cNvSpPr txBox="1"/>
          <p:nvPr/>
        </p:nvSpPr>
        <p:spPr>
          <a:xfrm>
            <a:off x="1356239" y="864009"/>
            <a:ext cx="342989" cy="779701"/>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5" name="TextBox 14"/>
          <p:cNvSpPr txBox="1"/>
          <p:nvPr/>
        </p:nvSpPr>
        <p:spPr>
          <a:xfrm>
            <a:off x="6127151" y="3873744"/>
            <a:ext cx="342989" cy="779701"/>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52629972"/>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56813" y="3251204"/>
            <a:ext cx="4943989" cy="3633127"/>
          </a:xfrm>
        </p:spPr>
        <p:txBody>
          <a:bodyPr anchor="b">
            <a:normAutofit/>
          </a:bodyPr>
          <a:lstStyle>
            <a:lvl1pPr algn="l">
              <a:defRPr sz="36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1456813" y="6908802"/>
            <a:ext cx="4943989" cy="97282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823C2988-FB6E-42D8-8B28-71255F3D1CE8}" type="datetime1">
              <a:rPr lang="en-US" smtClean="0"/>
              <a:pPr/>
              <a:t>3/18/2024</a:t>
            </a:fld>
            <a:endParaRPr lang="en-US"/>
          </a:p>
        </p:txBody>
      </p:sp>
      <p:sp>
        <p:nvSpPr>
          <p:cNvPr id="6" name="Footer Placeholder 5"/>
          <p:cNvSpPr>
            <a:spLocks noGrp="1"/>
          </p:cNvSpPr>
          <p:nvPr>
            <p:ph type="ftr" sz="quarter" idx="11"/>
          </p:nvPr>
        </p:nvSpPr>
        <p:spPr/>
        <p:txBody>
          <a:bodyPr/>
          <a:lstStyle/>
          <a:p>
            <a:endParaRPr kumimoji="0" lang="en-US"/>
          </a:p>
        </p:txBody>
      </p:sp>
      <p:sp>
        <p:nvSpPr>
          <p:cNvPr id="11" name="Freeform 11"/>
          <p:cNvSpPr/>
          <p:nvPr/>
        </p:nvSpPr>
        <p:spPr bwMode="auto">
          <a:xfrm flipV="1">
            <a:off x="45" y="654754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83421" y="6644120"/>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4157057453"/>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3" name="Title 1"/>
          <p:cNvSpPr>
            <a:spLocks noGrp="1"/>
          </p:cNvSpPr>
          <p:nvPr>
            <p:ph type="title"/>
          </p:nvPr>
        </p:nvSpPr>
        <p:spPr>
          <a:xfrm>
            <a:off x="1641093" y="812800"/>
            <a:ext cx="4582190" cy="3860800"/>
          </a:xfrm>
        </p:spPr>
        <p:txBody>
          <a:bodyPr anchor="ctr">
            <a:normAutofit/>
          </a:bodyPr>
          <a:lstStyle>
            <a:lvl1pPr algn="l">
              <a:defRPr sz="36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456812" y="5791200"/>
            <a:ext cx="5016219" cy="1117600"/>
          </a:xfrm>
        </p:spPr>
        <p:txBody>
          <a:bodyPr anchor="b">
            <a:noAutofit/>
          </a:bodyPr>
          <a:lstStyle>
            <a:lvl1pPr marL="0" indent="0">
              <a:buFontTx/>
              <a:buNone/>
              <a:defRPr sz="1800">
                <a:solidFill>
                  <a:schemeClr val="accent1"/>
                </a:solidFill>
              </a:defRPr>
            </a:lvl1pPr>
            <a:lvl2pPr marL="342925" indent="0">
              <a:buFontTx/>
              <a:buNone/>
              <a:defRPr/>
            </a:lvl2pPr>
            <a:lvl3pPr marL="685849" indent="0">
              <a:buFontTx/>
              <a:buNone/>
              <a:defRPr/>
            </a:lvl3pPr>
            <a:lvl4pPr marL="1028774" indent="0">
              <a:buFontTx/>
              <a:buNone/>
              <a:defRPr/>
            </a:lvl4pPr>
            <a:lvl5pPr marL="1371699"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456812" y="6908802"/>
            <a:ext cx="5016219" cy="97282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823C2988-FB6E-42D8-8B28-71255F3D1CE8}" type="datetime1">
              <a:rPr lang="en-US" smtClean="0"/>
              <a:pPr/>
              <a:t>3/18/2024</a:t>
            </a:fld>
            <a:endParaRPr lang="en-US"/>
          </a:p>
        </p:txBody>
      </p:sp>
      <p:sp>
        <p:nvSpPr>
          <p:cNvPr id="6" name="Footer Placeholder 5"/>
          <p:cNvSpPr>
            <a:spLocks noGrp="1"/>
          </p:cNvSpPr>
          <p:nvPr>
            <p:ph type="ftr" sz="quarter" idx="11"/>
          </p:nvPr>
        </p:nvSpPr>
        <p:spPr/>
        <p:txBody>
          <a:bodyPr/>
          <a:lstStyle/>
          <a:p>
            <a:endParaRPr kumimoji="0" lang="en-US"/>
          </a:p>
        </p:txBody>
      </p:sp>
      <p:sp>
        <p:nvSpPr>
          <p:cNvPr id="20" name="Freeform 11"/>
          <p:cNvSpPr/>
          <p:nvPr/>
        </p:nvSpPr>
        <p:spPr bwMode="auto">
          <a:xfrm flipV="1">
            <a:off x="45" y="654754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83421" y="6644120"/>
            <a:ext cx="438734" cy="486833"/>
          </a:xfrm>
        </p:spPr>
        <p:txBody>
          <a:bodyPr/>
          <a:lstStyle/>
          <a:p>
            <a:fld id="{91974DF9-AD47-4691-BA21-BBFCE3637A9A}" type="slidenum">
              <a:rPr kumimoji="0" lang="en-US" smtClean="0"/>
              <a:pPr/>
              <a:t>‹#›</a:t>
            </a:fld>
            <a:endParaRPr kumimoji="0" lang="en-US"/>
          </a:p>
        </p:txBody>
      </p:sp>
      <p:sp>
        <p:nvSpPr>
          <p:cNvPr id="11" name="TextBox 10"/>
          <p:cNvSpPr txBox="1"/>
          <p:nvPr/>
        </p:nvSpPr>
        <p:spPr>
          <a:xfrm>
            <a:off x="1356239" y="864009"/>
            <a:ext cx="342989" cy="779701"/>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
        <p:nvSpPr>
          <p:cNvPr id="12" name="TextBox 11"/>
          <p:cNvSpPr txBox="1"/>
          <p:nvPr/>
        </p:nvSpPr>
        <p:spPr>
          <a:xfrm>
            <a:off x="6127151" y="3873744"/>
            <a:ext cx="342989" cy="779701"/>
          </a:xfrm>
          <a:prstGeom prst="rect">
            <a:avLst/>
          </a:prstGeom>
        </p:spPr>
        <p:txBody>
          <a:bodyPr vert="horz" lIns="68580" tIns="34290" rIns="68580" bIns="34290" rtlCol="0" anchor="ctr">
            <a:noAutofit/>
          </a:bodyPr>
          <a:lstStyle/>
          <a:p>
            <a:pPr lvl="0"/>
            <a:r>
              <a:rPr lang="en-US" sz="6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10273932"/>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56812" y="836545"/>
            <a:ext cx="4943988" cy="3840027"/>
          </a:xfrm>
        </p:spPr>
        <p:txBody>
          <a:bodyPr anchor="ctr">
            <a:normAutofit/>
          </a:bodyPr>
          <a:lstStyle>
            <a:lvl1pPr algn="l">
              <a:defRPr sz="36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1456813" y="5791200"/>
            <a:ext cx="4943989" cy="1117600"/>
          </a:xfrm>
        </p:spPr>
        <p:txBody>
          <a:bodyPr anchor="b">
            <a:noAutofit/>
          </a:bodyPr>
          <a:lstStyle>
            <a:lvl1pPr marL="0" indent="0">
              <a:buFontTx/>
              <a:buNone/>
              <a:defRPr sz="1800">
                <a:solidFill>
                  <a:schemeClr val="accent1"/>
                </a:solidFill>
              </a:defRPr>
            </a:lvl1pPr>
            <a:lvl2pPr marL="342925" indent="0">
              <a:buFontTx/>
              <a:buNone/>
              <a:defRPr/>
            </a:lvl2pPr>
            <a:lvl3pPr marL="685849" indent="0">
              <a:buFontTx/>
              <a:buNone/>
              <a:defRPr/>
            </a:lvl3pPr>
            <a:lvl4pPr marL="1028774" indent="0">
              <a:buFontTx/>
              <a:buNone/>
              <a:defRPr/>
            </a:lvl4pPr>
            <a:lvl5pPr marL="1371699"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1456813" y="6908802"/>
            <a:ext cx="4943989" cy="97282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823C2988-FB6E-42D8-8B28-71255F3D1CE8}" type="datetime1">
              <a:rPr lang="en-US" smtClean="0"/>
              <a:pPr/>
              <a:t>3/18/2024</a:t>
            </a:fld>
            <a:endParaRPr lang="en-US"/>
          </a:p>
        </p:txBody>
      </p:sp>
      <p:sp>
        <p:nvSpPr>
          <p:cNvPr id="6" name="Footer Placeholder 5"/>
          <p:cNvSpPr>
            <a:spLocks noGrp="1"/>
          </p:cNvSpPr>
          <p:nvPr>
            <p:ph type="ftr" sz="quarter" idx="11"/>
          </p:nvPr>
        </p:nvSpPr>
        <p:spPr/>
        <p:txBody>
          <a:bodyPr/>
          <a:lstStyle/>
          <a:p>
            <a:endParaRPr kumimoji="0" lang="en-US"/>
          </a:p>
        </p:txBody>
      </p:sp>
      <p:sp>
        <p:nvSpPr>
          <p:cNvPr id="10" name="Freeform 11"/>
          <p:cNvSpPr/>
          <p:nvPr/>
        </p:nvSpPr>
        <p:spPr bwMode="auto">
          <a:xfrm flipV="1">
            <a:off x="45" y="6547547"/>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83421" y="6644120"/>
            <a:ext cx="438734" cy="486833"/>
          </a:xfrm>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623814295"/>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3C2988-FB6E-42D8-8B28-71255F3D1CE8}"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3206562958"/>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58902" y="836544"/>
            <a:ext cx="1242099" cy="7045089"/>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56813" y="836544"/>
            <a:ext cx="3537261" cy="704508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23C2988-FB6E-42D8-8B28-71255F3D1CE8}" type="datetime1">
              <a:rPr lang="en-US" smtClean="0"/>
              <a:pPr/>
              <a:t>3/18/2024</a:t>
            </a:fld>
            <a:endParaRPr lang="en-US"/>
          </a:p>
        </p:txBody>
      </p:sp>
      <p:sp>
        <p:nvSpPr>
          <p:cNvPr id="5" name="Footer Placeholder 4"/>
          <p:cNvSpPr>
            <a:spLocks noGrp="1"/>
          </p:cNvSpPr>
          <p:nvPr>
            <p:ph type="ftr" sz="quarter" idx="11"/>
          </p:nvPr>
        </p:nvSpPr>
        <p:spPr/>
        <p:txBody>
          <a:bodyPr/>
          <a:lstStyle/>
          <a:p>
            <a:endParaRPr kumimoji="0" lang="en-US"/>
          </a:p>
        </p:txBody>
      </p:sp>
      <p:sp>
        <p:nvSpPr>
          <p:cNvPr id="10" name="Freeform 11"/>
          <p:cNvSpPr/>
          <p:nvPr/>
        </p:nvSpPr>
        <p:spPr bwMode="auto">
          <a:xfrm flipV="1">
            <a:off x="45" y="948259"/>
            <a:ext cx="1018767"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4185975300"/>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95530" y="194903"/>
            <a:ext cx="6466941" cy="323165"/>
          </a:xfrm>
        </p:spPr>
        <p:txBody>
          <a:bodyPr lIns="0" tIns="0" rIns="0" bIns="0"/>
          <a:lstStyle>
            <a:lvl1pPr>
              <a:defRPr sz="2100" b="1" i="0">
                <a:solidFill>
                  <a:schemeClr val="tx1"/>
                </a:solidFill>
                <a:latin typeface="Calibri"/>
                <a:cs typeface="Calibri"/>
              </a:defRPr>
            </a:lvl1pPr>
          </a:lstStyle>
          <a:p>
            <a:endParaRPr/>
          </a:p>
        </p:txBody>
      </p:sp>
      <p:sp>
        <p:nvSpPr>
          <p:cNvPr id="3" name="Holder 3"/>
          <p:cNvSpPr>
            <a:spLocks noGrp="1"/>
          </p:cNvSpPr>
          <p:nvPr>
            <p:ph sz="half" idx="2"/>
          </p:nvPr>
        </p:nvSpPr>
        <p:spPr>
          <a:xfrm>
            <a:off x="75866" y="3439161"/>
            <a:ext cx="1688783" cy="20774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sz="half" idx="3"/>
          </p:nvPr>
        </p:nvSpPr>
        <p:spPr>
          <a:xfrm>
            <a:off x="3532251" y="3439498"/>
            <a:ext cx="1607344" cy="207749"/>
          </a:xfrm>
          <a:prstGeom prst="rect">
            <a:avLst/>
          </a:prstGeom>
        </p:spPr>
        <p:txBody>
          <a:bodyPr wrap="square" lIns="0" tIns="0" rIns="0" bIns="0">
            <a:spAutoFit/>
          </a:bodyPr>
          <a:lstStyle>
            <a:lvl1pPr>
              <a:defRPr b="0" i="0">
                <a:solidFill>
                  <a:schemeClr val="tx1"/>
                </a:solidFill>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solidFill>
                <a:prstClr val="black">
                  <a:tint val="75000"/>
                </a:prstClr>
              </a:solidFill>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52A04C24-3912-4C81-B184-B1CB60A44D34}" type="datetime1">
              <a:rPr lang="en-US" smtClean="0">
                <a:solidFill>
                  <a:prstClr val="black">
                    <a:tint val="75000"/>
                  </a:prstClr>
                </a:solidFill>
              </a:rPr>
              <a:pPr/>
              <a:t>3/18/2024</a:t>
            </a:fld>
            <a:endParaRPr lang="en-US">
              <a:solidFill>
                <a:prstClr val="black">
                  <a:tint val="75000"/>
                </a:prstClr>
              </a:solidFill>
            </a:endParaRPr>
          </a:p>
        </p:txBody>
      </p:sp>
      <p:sp>
        <p:nvSpPr>
          <p:cNvPr id="7" name="Holder 7"/>
          <p:cNvSpPr>
            <a:spLocks noGrp="1"/>
          </p:cNvSpPr>
          <p:nvPr>
            <p:ph type="sldNum" sz="quarter" idx="7"/>
          </p:nvPr>
        </p:nvSpPr>
        <p:spPr/>
        <p:txBody>
          <a:bodyPr lIns="0" tIns="0" rIns="0" bIns="0"/>
          <a:lstStyle>
            <a:lvl1pPr>
              <a:defRPr sz="900" b="0" i="0">
                <a:solidFill>
                  <a:srgbClr val="888888"/>
                </a:solidFill>
                <a:latin typeface="Calibri"/>
                <a:cs typeface="Calibri"/>
              </a:defRPr>
            </a:lvl1pPr>
          </a:lstStyle>
          <a:p>
            <a:pPr marL="77158">
              <a:lnSpc>
                <a:spcPts val="930"/>
              </a:lnSpc>
            </a:pPr>
            <a:fld id="{81D60167-4931-47E6-BA6A-407CBD079E47}" type="slidenum">
              <a:rPr lang="ru-RU" smtClean="0"/>
              <a:pPr marL="77158">
                <a:lnSpc>
                  <a:spcPts val="930"/>
                </a:lnSpc>
              </a:pPr>
              <a:t>‹#›</a:t>
            </a:fld>
            <a:endParaRPr lang="ru-RU" dirty="0"/>
          </a:p>
        </p:txBody>
      </p:sp>
    </p:spTree>
    <p:extLst>
      <p:ext uri="{BB962C8B-B14F-4D97-AF65-F5344CB8AC3E}">
        <p14:creationId xmlns:p14="http://schemas.microsoft.com/office/powerpoint/2010/main" val="3641779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2279650"/>
            <a:ext cx="5915025" cy="3803650"/>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468313" y="6119813"/>
            <a:ext cx="5915025" cy="2000250"/>
          </a:xfrm>
        </p:spPr>
        <p:txBody>
          <a:bodyPr/>
          <a:lstStyle>
            <a:lvl1pPr marL="0" indent="0">
              <a:buNone/>
              <a:defRPr sz="2400">
                <a:solidFill>
                  <a:schemeClr val="tx1">
                    <a:tint val="75000"/>
                  </a:schemeClr>
                </a:solidFill>
              </a:defRPr>
            </a:lvl1pPr>
            <a:lvl2pPr marL="457233" indent="0">
              <a:buNone/>
              <a:defRPr sz="2000">
                <a:solidFill>
                  <a:schemeClr val="tx1">
                    <a:tint val="75000"/>
                  </a:schemeClr>
                </a:solidFill>
              </a:defRPr>
            </a:lvl2pPr>
            <a:lvl3pPr marL="914466" indent="0">
              <a:buNone/>
              <a:defRPr sz="1800">
                <a:solidFill>
                  <a:schemeClr val="tx1">
                    <a:tint val="75000"/>
                  </a:schemeClr>
                </a:solidFill>
              </a:defRPr>
            </a:lvl3pPr>
            <a:lvl4pPr marL="1371699" indent="0">
              <a:buNone/>
              <a:defRPr sz="1600">
                <a:solidFill>
                  <a:schemeClr val="tx1">
                    <a:tint val="75000"/>
                  </a:schemeClr>
                </a:solidFill>
              </a:defRPr>
            </a:lvl4pPr>
            <a:lvl5pPr marL="1828931" indent="0">
              <a:buNone/>
              <a:defRPr sz="1600">
                <a:solidFill>
                  <a:schemeClr val="tx1">
                    <a:tint val="75000"/>
                  </a:schemeClr>
                </a:solidFill>
              </a:defRPr>
            </a:lvl5pPr>
            <a:lvl6pPr marL="2286164" indent="0">
              <a:buNone/>
              <a:defRPr sz="1600">
                <a:solidFill>
                  <a:schemeClr val="tx1">
                    <a:tint val="75000"/>
                  </a:schemeClr>
                </a:solidFill>
              </a:defRPr>
            </a:lvl6pPr>
            <a:lvl7pPr marL="2743397" indent="0">
              <a:buNone/>
              <a:defRPr sz="1600">
                <a:solidFill>
                  <a:schemeClr val="tx1">
                    <a:tint val="75000"/>
                  </a:schemeClr>
                </a:solidFill>
              </a:defRPr>
            </a:lvl7pPr>
            <a:lvl8pPr marL="3200630" indent="0">
              <a:buNone/>
              <a:defRPr sz="1600">
                <a:solidFill>
                  <a:schemeClr val="tx1">
                    <a:tint val="75000"/>
                  </a:schemeClr>
                </a:solidFill>
              </a:defRPr>
            </a:lvl8pPr>
            <a:lvl9pPr marL="3657862"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28876738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71488" y="2433638"/>
            <a:ext cx="2881312" cy="58023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505201" y="2433638"/>
            <a:ext cx="2881313" cy="58023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3985709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075" y="487365"/>
            <a:ext cx="5915025" cy="1766887"/>
          </a:xfrm>
        </p:spPr>
        <p:txBody>
          <a:bodyPr/>
          <a:lstStyle/>
          <a:p>
            <a:r>
              <a:rPr lang="ru-RU" smtClean="0"/>
              <a:t>Образец заголовка</a:t>
            </a:r>
            <a:endParaRPr lang="ru-RU"/>
          </a:p>
        </p:txBody>
      </p:sp>
      <p:sp>
        <p:nvSpPr>
          <p:cNvPr id="3" name="Текст 2"/>
          <p:cNvSpPr>
            <a:spLocks noGrp="1"/>
          </p:cNvSpPr>
          <p:nvPr>
            <p:ph type="body" idx="1"/>
          </p:nvPr>
        </p:nvSpPr>
        <p:spPr>
          <a:xfrm>
            <a:off x="473076" y="2241550"/>
            <a:ext cx="2900363" cy="1098550"/>
          </a:xfrm>
        </p:spPr>
        <p:txBody>
          <a:bodyPr anchor="b"/>
          <a:lstStyle>
            <a:lvl1pPr marL="0" indent="0">
              <a:buNone/>
              <a:defRPr sz="2400" b="1"/>
            </a:lvl1pPr>
            <a:lvl2pPr marL="457233" indent="0">
              <a:buNone/>
              <a:defRPr sz="2000" b="1"/>
            </a:lvl2pPr>
            <a:lvl3pPr marL="914466" indent="0">
              <a:buNone/>
              <a:defRPr sz="1800" b="1"/>
            </a:lvl3pPr>
            <a:lvl4pPr marL="1371699" indent="0">
              <a:buNone/>
              <a:defRPr sz="1600" b="1"/>
            </a:lvl4pPr>
            <a:lvl5pPr marL="1828931" indent="0">
              <a:buNone/>
              <a:defRPr sz="1600" b="1"/>
            </a:lvl5pPr>
            <a:lvl6pPr marL="2286164" indent="0">
              <a:buNone/>
              <a:defRPr sz="1600" b="1"/>
            </a:lvl6pPr>
            <a:lvl7pPr marL="2743397" indent="0">
              <a:buNone/>
              <a:defRPr sz="1600" b="1"/>
            </a:lvl7pPr>
            <a:lvl8pPr marL="3200630" indent="0">
              <a:buNone/>
              <a:defRPr sz="1600" b="1"/>
            </a:lvl8pPr>
            <a:lvl9pPr marL="3657862" indent="0">
              <a:buNone/>
              <a:defRPr sz="1600" b="1"/>
            </a:lvl9pPr>
          </a:lstStyle>
          <a:p>
            <a:pPr lvl="0"/>
            <a:r>
              <a:rPr lang="ru-RU" smtClean="0"/>
              <a:t>Образец текста</a:t>
            </a:r>
          </a:p>
        </p:txBody>
      </p:sp>
      <p:sp>
        <p:nvSpPr>
          <p:cNvPr id="4" name="Объект 3"/>
          <p:cNvSpPr>
            <a:spLocks noGrp="1"/>
          </p:cNvSpPr>
          <p:nvPr>
            <p:ph sz="half" idx="2"/>
          </p:nvPr>
        </p:nvSpPr>
        <p:spPr>
          <a:xfrm>
            <a:off x="473076" y="3340102"/>
            <a:ext cx="2900363" cy="49133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71863" y="2241550"/>
            <a:ext cx="2916237" cy="1098550"/>
          </a:xfrm>
        </p:spPr>
        <p:txBody>
          <a:bodyPr anchor="b"/>
          <a:lstStyle>
            <a:lvl1pPr marL="0" indent="0">
              <a:buNone/>
              <a:defRPr sz="2400" b="1"/>
            </a:lvl1pPr>
            <a:lvl2pPr marL="457233" indent="0">
              <a:buNone/>
              <a:defRPr sz="2000" b="1"/>
            </a:lvl2pPr>
            <a:lvl3pPr marL="914466" indent="0">
              <a:buNone/>
              <a:defRPr sz="1800" b="1"/>
            </a:lvl3pPr>
            <a:lvl4pPr marL="1371699" indent="0">
              <a:buNone/>
              <a:defRPr sz="1600" b="1"/>
            </a:lvl4pPr>
            <a:lvl5pPr marL="1828931" indent="0">
              <a:buNone/>
              <a:defRPr sz="1600" b="1"/>
            </a:lvl5pPr>
            <a:lvl6pPr marL="2286164" indent="0">
              <a:buNone/>
              <a:defRPr sz="1600" b="1"/>
            </a:lvl6pPr>
            <a:lvl7pPr marL="2743397" indent="0">
              <a:buNone/>
              <a:defRPr sz="1600" b="1"/>
            </a:lvl7pPr>
            <a:lvl8pPr marL="3200630" indent="0">
              <a:buNone/>
              <a:defRPr sz="1600" b="1"/>
            </a:lvl8pPr>
            <a:lvl9pPr marL="3657862" indent="0">
              <a:buNone/>
              <a:defRPr sz="1600" b="1"/>
            </a:lvl9pPr>
          </a:lstStyle>
          <a:p>
            <a:pPr lvl="0"/>
            <a:r>
              <a:rPr lang="ru-RU" smtClean="0"/>
              <a:t>Образец текста</a:t>
            </a:r>
          </a:p>
        </p:txBody>
      </p:sp>
      <p:sp>
        <p:nvSpPr>
          <p:cNvPr id="6" name="Объект 5"/>
          <p:cNvSpPr>
            <a:spLocks noGrp="1"/>
          </p:cNvSpPr>
          <p:nvPr>
            <p:ph sz="quarter" idx="4"/>
          </p:nvPr>
        </p:nvSpPr>
        <p:spPr>
          <a:xfrm>
            <a:off x="3471863" y="3340102"/>
            <a:ext cx="2916237" cy="491331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474916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3379428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2212988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075" y="609600"/>
            <a:ext cx="2211388" cy="21336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2916238" y="1316040"/>
            <a:ext cx="3471862" cy="6499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73075" y="2743200"/>
            <a:ext cx="2211388" cy="5081588"/>
          </a:xfrm>
        </p:spPr>
        <p:txBody>
          <a:bodyPr/>
          <a:lstStyle>
            <a:lvl1pPr marL="0" indent="0">
              <a:buNone/>
              <a:defRPr sz="1600"/>
            </a:lvl1pPr>
            <a:lvl2pPr marL="457233" indent="0">
              <a:buNone/>
              <a:defRPr sz="1400"/>
            </a:lvl2pPr>
            <a:lvl3pPr marL="914466" indent="0">
              <a:buNone/>
              <a:defRPr sz="1200"/>
            </a:lvl3pPr>
            <a:lvl4pPr marL="1371699" indent="0">
              <a:buNone/>
              <a:defRPr sz="1000"/>
            </a:lvl4pPr>
            <a:lvl5pPr marL="1828931" indent="0">
              <a:buNone/>
              <a:defRPr sz="1000"/>
            </a:lvl5pPr>
            <a:lvl6pPr marL="2286164" indent="0">
              <a:buNone/>
              <a:defRPr sz="1000"/>
            </a:lvl6pPr>
            <a:lvl7pPr marL="2743397" indent="0">
              <a:buNone/>
              <a:defRPr sz="1000"/>
            </a:lvl7pPr>
            <a:lvl8pPr marL="3200630" indent="0">
              <a:buNone/>
              <a:defRPr sz="1000"/>
            </a:lvl8pPr>
            <a:lvl9pPr marL="3657862"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911005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3075" y="609600"/>
            <a:ext cx="2211388" cy="21336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2916238" y="1316040"/>
            <a:ext cx="3471862" cy="6499225"/>
          </a:xfrm>
        </p:spPr>
        <p:txBody>
          <a:bodyPr/>
          <a:lstStyle>
            <a:lvl1pPr marL="0" indent="0">
              <a:buNone/>
              <a:defRPr sz="3200"/>
            </a:lvl1pPr>
            <a:lvl2pPr marL="457233" indent="0">
              <a:buNone/>
              <a:defRPr sz="2800"/>
            </a:lvl2pPr>
            <a:lvl3pPr marL="914466" indent="0">
              <a:buNone/>
              <a:defRPr sz="2400"/>
            </a:lvl3pPr>
            <a:lvl4pPr marL="1371699" indent="0">
              <a:buNone/>
              <a:defRPr sz="2000"/>
            </a:lvl4pPr>
            <a:lvl5pPr marL="1828931" indent="0">
              <a:buNone/>
              <a:defRPr sz="2000"/>
            </a:lvl5pPr>
            <a:lvl6pPr marL="2286164" indent="0">
              <a:buNone/>
              <a:defRPr sz="2000"/>
            </a:lvl6pPr>
            <a:lvl7pPr marL="2743397" indent="0">
              <a:buNone/>
              <a:defRPr sz="2000"/>
            </a:lvl7pPr>
            <a:lvl8pPr marL="3200630" indent="0">
              <a:buNone/>
              <a:defRPr sz="2000"/>
            </a:lvl8pPr>
            <a:lvl9pPr marL="3657862" indent="0">
              <a:buNone/>
              <a:defRPr sz="2000"/>
            </a:lvl9pPr>
          </a:lstStyle>
          <a:p>
            <a:endParaRPr lang="ru-RU"/>
          </a:p>
        </p:txBody>
      </p:sp>
      <p:sp>
        <p:nvSpPr>
          <p:cNvPr id="4" name="Текст 3"/>
          <p:cNvSpPr>
            <a:spLocks noGrp="1"/>
          </p:cNvSpPr>
          <p:nvPr>
            <p:ph type="body" sz="half" idx="2"/>
          </p:nvPr>
        </p:nvSpPr>
        <p:spPr>
          <a:xfrm>
            <a:off x="473075" y="2743200"/>
            <a:ext cx="2211388" cy="5081588"/>
          </a:xfrm>
        </p:spPr>
        <p:txBody>
          <a:bodyPr/>
          <a:lstStyle>
            <a:lvl1pPr marL="0" indent="0">
              <a:buNone/>
              <a:defRPr sz="1600"/>
            </a:lvl1pPr>
            <a:lvl2pPr marL="457233" indent="0">
              <a:buNone/>
              <a:defRPr sz="1400"/>
            </a:lvl2pPr>
            <a:lvl3pPr marL="914466" indent="0">
              <a:buNone/>
              <a:defRPr sz="1200"/>
            </a:lvl3pPr>
            <a:lvl4pPr marL="1371699" indent="0">
              <a:buNone/>
              <a:defRPr sz="1000"/>
            </a:lvl4pPr>
            <a:lvl5pPr marL="1828931" indent="0">
              <a:buNone/>
              <a:defRPr sz="1000"/>
            </a:lvl5pPr>
            <a:lvl6pPr marL="2286164" indent="0">
              <a:buNone/>
              <a:defRPr sz="1000"/>
            </a:lvl6pPr>
            <a:lvl7pPr marL="2743397" indent="0">
              <a:buNone/>
              <a:defRPr sz="1000"/>
            </a:lvl7pPr>
            <a:lvl8pPr marL="3200630" indent="0">
              <a:buNone/>
              <a:defRPr sz="1000"/>
            </a:lvl8pPr>
            <a:lvl9pPr marL="3657862"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7A34845-5B9E-41CF-8FB3-8601647089B9}" type="datetimeFigureOut">
              <a:rPr lang="ru-RU" smtClean="0"/>
              <a:pPr/>
              <a:t>18.03.2024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3E1FF5-EDDD-4A38-8D91-AA6DCFE923EB}" type="slidenum">
              <a:rPr lang="ru-RU" smtClean="0"/>
              <a:pPr/>
              <a:t>‹#›</a:t>
            </a:fld>
            <a:endParaRPr lang="ru-RU"/>
          </a:p>
        </p:txBody>
      </p:sp>
    </p:spTree>
    <p:extLst>
      <p:ext uri="{BB962C8B-B14F-4D97-AF65-F5344CB8AC3E}">
        <p14:creationId xmlns:p14="http://schemas.microsoft.com/office/powerpoint/2010/main" val="1146743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487365"/>
            <a:ext cx="5915025" cy="1766887"/>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71488" y="2433638"/>
            <a:ext cx="5915025" cy="5802312"/>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71488" y="8475665"/>
            <a:ext cx="1543050" cy="485775"/>
          </a:xfrm>
          <a:prstGeom prst="rect">
            <a:avLst/>
          </a:prstGeom>
        </p:spPr>
        <p:txBody>
          <a:bodyPr vert="horz" lIns="91440" tIns="45720" rIns="91440" bIns="45720" rtlCol="0" anchor="ctr"/>
          <a:lstStyle>
            <a:lvl1pPr algn="l">
              <a:defRPr sz="1200">
                <a:solidFill>
                  <a:schemeClr val="tx1">
                    <a:tint val="75000"/>
                  </a:schemeClr>
                </a:solidFill>
              </a:defRPr>
            </a:lvl1pPr>
          </a:lstStyle>
          <a:p>
            <a:fld id="{F7A34845-5B9E-41CF-8FB3-8601647089B9}" type="datetimeFigureOut">
              <a:rPr lang="ru-RU" smtClean="0"/>
              <a:pPr/>
              <a:t>18.03.2024</a:t>
            </a:fld>
            <a:endParaRPr lang="ru-RU"/>
          </a:p>
        </p:txBody>
      </p:sp>
      <p:sp>
        <p:nvSpPr>
          <p:cNvPr id="5" name="Нижний колонтитул 4"/>
          <p:cNvSpPr>
            <a:spLocks noGrp="1"/>
          </p:cNvSpPr>
          <p:nvPr>
            <p:ph type="ftr" sz="quarter" idx="3"/>
          </p:nvPr>
        </p:nvSpPr>
        <p:spPr>
          <a:xfrm>
            <a:off x="2271713" y="8475665"/>
            <a:ext cx="2314575" cy="4857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843463" y="8475665"/>
            <a:ext cx="1543050" cy="485775"/>
          </a:xfrm>
          <a:prstGeom prst="rect">
            <a:avLst/>
          </a:prstGeom>
        </p:spPr>
        <p:txBody>
          <a:bodyPr vert="horz" lIns="91440" tIns="45720" rIns="91440" bIns="45720" rtlCol="0" anchor="ctr"/>
          <a:lstStyle>
            <a:lvl1pPr algn="r">
              <a:defRPr sz="1200">
                <a:solidFill>
                  <a:schemeClr val="tx1">
                    <a:tint val="75000"/>
                  </a:schemeClr>
                </a:solidFill>
              </a:defRPr>
            </a:lvl1pPr>
          </a:lstStyle>
          <a:p>
            <a:fld id="{0B3E1FF5-EDDD-4A38-8D91-AA6DCFE923EB}" type="slidenum">
              <a:rPr lang="ru-RU" smtClean="0"/>
              <a:pPr/>
              <a:t>‹#›</a:t>
            </a:fld>
            <a:endParaRPr lang="ru-RU"/>
          </a:p>
        </p:txBody>
      </p:sp>
    </p:spTree>
    <p:extLst>
      <p:ext uri="{BB962C8B-B14F-4D97-AF65-F5344CB8AC3E}">
        <p14:creationId xmlns:p14="http://schemas.microsoft.com/office/powerpoint/2010/main" val="190350529"/>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50" r:id="rId12"/>
  </p:sldLayoutIdLst>
  <p:txStyles>
    <p:titleStyle>
      <a:lvl1pPr algn="l" defTabSz="91446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16" indent="-228616" algn="l" defTabSz="91446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49" indent="-228616" algn="l" defTabSz="91446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82" indent="-228616" algn="l" defTabSz="91446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15" indent="-228616" algn="l" defTabSz="91446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48" indent="-228616" algn="l" defTabSz="91446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781" indent="-228616" algn="l" defTabSz="91446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13" indent="-228616" algn="l" defTabSz="91446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46" indent="-228616" algn="l" defTabSz="91446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479" indent="-228616" algn="l" defTabSz="91446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66" rtl="0" eaLnBrk="1" latinLnBrk="0" hangingPunct="1">
        <a:defRPr sz="1800" kern="1200">
          <a:solidFill>
            <a:schemeClr val="tx1"/>
          </a:solidFill>
          <a:latin typeface="+mn-lt"/>
          <a:ea typeface="+mn-ea"/>
          <a:cs typeface="+mn-cs"/>
        </a:defRPr>
      </a:lvl1pPr>
      <a:lvl2pPr marL="457233" algn="l" defTabSz="914466" rtl="0" eaLnBrk="1" latinLnBrk="0" hangingPunct="1">
        <a:defRPr sz="1800" kern="1200">
          <a:solidFill>
            <a:schemeClr val="tx1"/>
          </a:solidFill>
          <a:latin typeface="+mn-lt"/>
          <a:ea typeface="+mn-ea"/>
          <a:cs typeface="+mn-cs"/>
        </a:defRPr>
      </a:lvl2pPr>
      <a:lvl3pPr marL="914466" algn="l" defTabSz="914466" rtl="0" eaLnBrk="1" latinLnBrk="0" hangingPunct="1">
        <a:defRPr sz="1800" kern="1200">
          <a:solidFill>
            <a:schemeClr val="tx1"/>
          </a:solidFill>
          <a:latin typeface="+mn-lt"/>
          <a:ea typeface="+mn-ea"/>
          <a:cs typeface="+mn-cs"/>
        </a:defRPr>
      </a:lvl3pPr>
      <a:lvl4pPr marL="1371699" algn="l" defTabSz="914466" rtl="0" eaLnBrk="1" latinLnBrk="0" hangingPunct="1">
        <a:defRPr sz="1800" kern="1200">
          <a:solidFill>
            <a:schemeClr val="tx1"/>
          </a:solidFill>
          <a:latin typeface="+mn-lt"/>
          <a:ea typeface="+mn-ea"/>
          <a:cs typeface="+mn-cs"/>
        </a:defRPr>
      </a:lvl4pPr>
      <a:lvl5pPr marL="1828931" algn="l" defTabSz="914466" rtl="0" eaLnBrk="1" latinLnBrk="0" hangingPunct="1">
        <a:defRPr sz="1800" kern="1200">
          <a:solidFill>
            <a:schemeClr val="tx1"/>
          </a:solidFill>
          <a:latin typeface="+mn-lt"/>
          <a:ea typeface="+mn-ea"/>
          <a:cs typeface="+mn-cs"/>
        </a:defRPr>
      </a:lvl5pPr>
      <a:lvl6pPr marL="2286164" algn="l" defTabSz="914466" rtl="0" eaLnBrk="1" latinLnBrk="0" hangingPunct="1">
        <a:defRPr sz="1800" kern="1200">
          <a:solidFill>
            <a:schemeClr val="tx1"/>
          </a:solidFill>
          <a:latin typeface="+mn-lt"/>
          <a:ea typeface="+mn-ea"/>
          <a:cs typeface="+mn-cs"/>
        </a:defRPr>
      </a:lvl6pPr>
      <a:lvl7pPr marL="2743397" algn="l" defTabSz="914466" rtl="0" eaLnBrk="1" latinLnBrk="0" hangingPunct="1">
        <a:defRPr sz="1800" kern="1200">
          <a:solidFill>
            <a:schemeClr val="tx1"/>
          </a:solidFill>
          <a:latin typeface="+mn-lt"/>
          <a:ea typeface="+mn-ea"/>
          <a:cs typeface="+mn-cs"/>
        </a:defRPr>
      </a:lvl7pPr>
      <a:lvl8pPr marL="3200630" algn="l" defTabSz="914466" rtl="0" eaLnBrk="1" latinLnBrk="0" hangingPunct="1">
        <a:defRPr sz="1800" kern="1200">
          <a:solidFill>
            <a:schemeClr val="tx1"/>
          </a:solidFill>
          <a:latin typeface="+mn-lt"/>
          <a:ea typeface="+mn-ea"/>
          <a:cs typeface="+mn-cs"/>
        </a:defRPr>
      </a:lvl8pPr>
      <a:lvl9pPr marL="3657862" algn="l" defTabSz="9144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304800"/>
            <a:ext cx="1485900" cy="8851504"/>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15316" y="382"/>
            <a:ext cx="1464204" cy="9137291"/>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37160" cy="9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458900" y="832149"/>
            <a:ext cx="4941900" cy="1707853"/>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56813" y="2844800"/>
            <a:ext cx="4943989" cy="5181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829301" y="8180122"/>
            <a:ext cx="574785" cy="493561"/>
          </a:xfrm>
          <a:prstGeom prst="rect">
            <a:avLst/>
          </a:prstGeom>
        </p:spPr>
        <p:txBody>
          <a:bodyPr vert="horz" lIns="91440" tIns="45720" rIns="91440" bIns="45720" rtlCol="0" anchor="ctr"/>
          <a:lstStyle>
            <a:lvl1pPr algn="r">
              <a:defRPr sz="675">
                <a:solidFill>
                  <a:schemeClr val="tx1">
                    <a:tint val="75000"/>
                  </a:schemeClr>
                </a:solidFill>
              </a:defRPr>
            </a:lvl1pPr>
          </a:lstStyle>
          <a:p>
            <a:fld id="{823C2988-FB6E-42D8-8B28-71255F3D1CE8}" type="datetime1">
              <a:rPr lang="en-US" smtClean="0"/>
              <a:pPr/>
              <a:t>3/18/2024</a:t>
            </a:fld>
            <a:endParaRPr lang="en-US"/>
          </a:p>
        </p:txBody>
      </p:sp>
      <p:sp>
        <p:nvSpPr>
          <p:cNvPr id="5" name="Footer Placeholder 4"/>
          <p:cNvSpPr>
            <a:spLocks noGrp="1"/>
          </p:cNvSpPr>
          <p:nvPr>
            <p:ph type="ftr" sz="quarter" idx="3"/>
          </p:nvPr>
        </p:nvSpPr>
        <p:spPr>
          <a:xfrm>
            <a:off x="1456811" y="8181082"/>
            <a:ext cx="4287366" cy="486833"/>
          </a:xfrm>
          <a:prstGeom prst="rect">
            <a:avLst/>
          </a:prstGeom>
        </p:spPr>
        <p:txBody>
          <a:bodyPr vert="horz" lIns="91440" tIns="45720" rIns="91440" bIns="45720" rtlCol="0" anchor="ctr"/>
          <a:lstStyle>
            <a:lvl1pPr algn="l">
              <a:defRPr sz="675">
                <a:solidFill>
                  <a:schemeClr val="tx1">
                    <a:tint val="75000"/>
                  </a:schemeClr>
                </a:solidFill>
              </a:defRPr>
            </a:lvl1pPr>
          </a:lstStyle>
          <a:p>
            <a:endParaRPr kumimoji="0" lang="en-US"/>
          </a:p>
        </p:txBody>
      </p:sp>
      <p:sp>
        <p:nvSpPr>
          <p:cNvPr id="6" name="Slide Number Placeholder 5"/>
          <p:cNvSpPr>
            <a:spLocks noGrp="1"/>
          </p:cNvSpPr>
          <p:nvPr>
            <p:ph type="sldNum" sz="quarter" idx="4"/>
          </p:nvPr>
        </p:nvSpPr>
        <p:spPr bwMode="gray">
          <a:xfrm>
            <a:off x="383421" y="1050380"/>
            <a:ext cx="438734" cy="486833"/>
          </a:xfrm>
          <a:prstGeom prst="rect">
            <a:avLst/>
          </a:prstGeom>
        </p:spPr>
        <p:txBody>
          <a:bodyPr vert="horz" lIns="91440" tIns="45720" rIns="91440" bIns="45720" rtlCol="0" anchor="ctr"/>
          <a:lstStyle>
            <a:lvl1pPr algn="r">
              <a:defRPr sz="1500">
                <a:solidFill>
                  <a:srgbClr val="FEFFFF"/>
                </a:solidFill>
              </a:defRPr>
            </a:lvl1pPr>
          </a:lstStyle>
          <a:p>
            <a:fld id="{91974DF9-AD47-4691-BA21-BBFCE3637A9A}" type="slidenum">
              <a:rPr kumimoji="0" lang="en-US" smtClean="0"/>
              <a:pPr/>
              <a:t>‹#›</a:t>
            </a:fld>
            <a:endParaRPr kumimoji="0" lang="en-US"/>
          </a:p>
        </p:txBody>
      </p:sp>
    </p:spTree>
    <p:extLst>
      <p:ext uri="{BB962C8B-B14F-4D97-AF65-F5344CB8AC3E}">
        <p14:creationId xmlns:p14="http://schemas.microsoft.com/office/powerpoint/2010/main" val="2825892878"/>
      </p:ext>
    </p:extLst>
  </p:cSld>
  <p:clrMap bg1="lt1" tx1="dk1" bg2="lt2" tx2="dk2" accent1="accent1" accent2="accent2" accent3="accent3" accent4="accent4" accent5="accent5" accent6="accent6" hlink="hlink" folHlink="folHlink"/>
  <p:sldLayoutIdLst>
    <p:sldLayoutId id="2147484219" r:id="rId1"/>
    <p:sldLayoutId id="2147484220" r:id="rId2"/>
    <p:sldLayoutId id="2147484221" r:id="rId3"/>
    <p:sldLayoutId id="2147484222" r:id="rId4"/>
    <p:sldLayoutId id="2147484223" r:id="rId5"/>
    <p:sldLayoutId id="2147484224" r:id="rId6"/>
    <p:sldLayoutId id="2147484225" r:id="rId7"/>
    <p:sldLayoutId id="2147484226" r:id="rId8"/>
    <p:sldLayoutId id="2147484227" r:id="rId9"/>
    <p:sldLayoutId id="2147484228" r:id="rId10"/>
    <p:sldLayoutId id="2147484229" r:id="rId11"/>
    <p:sldLayoutId id="2147484230" r:id="rId12"/>
    <p:sldLayoutId id="2147484231" r:id="rId13"/>
    <p:sldLayoutId id="2147484232" r:id="rId14"/>
    <p:sldLayoutId id="2147484233" r:id="rId15"/>
    <p:sldLayoutId id="2147484234" r:id="rId16"/>
    <p:sldLayoutId id="2147484249" r:id="rId17"/>
  </p:sldLayoutIdLst>
  <p:hf hdr="0" ftr="0" dt="0"/>
  <p:txStyles>
    <p:titleStyle>
      <a:lvl1pPr algn="l" defTabSz="342925" rtl="0" eaLnBrk="1" latinLnBrk="0" hangingPunct="1">
        <a:spcBef>
          <a:spcPct val="0"/>
        </a:spcBef>
        <a:buNone/>
        <a:defRPr sz="27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94" indent="-257194" algn="l" defTabSz="342925" rtl="0" eaLnBrk="1" latinLnBrk="0" hangingPunct="1">
        <a:spcBef>
          <a:spcPts val="750"/>
        </a:spcBef>
        <a:spcAft>
          <a:spcPts val="0"/>
        </a:spcAft>
        <a:buClr>
          <a:schemeClr val="accent1"/>
        </a:buClr>
        <a:buFont typeface="Wingdings 3" charset="2"/>
        <a:buChar char=""/>
        <a:defRPr sz="1350" kern="1200">
          <a:solidFill>
            <a:schemeClr val="tx1">
              <a:lumMod val="75000"/>
              <a:lumOff val="25000"/>
            </a:schemeClr>
          </a:solidFill>
          <a:latin typeface="+mn-lt"/>
          <a:ea typeface="+mn-ea"/>
          <a:cs typeface="+mn-cs"/>
        </a:defRPr>
      </a:lvl1pPr>
      <a:lvl2pPr marL="557253" indent="-214329" algn="l" defTabSz="342925" rtl="0" eaLnBrk="1" latinLnBrk="0" hangingPunct="1">
        <a:spcBef>
          <a:spcPts val="75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2pPr>
      <a:lvl3pPr marL="857311" indent="-171462" algn="l" defTabSz="342925" rtl="0" eaLnBrk="1" latinLnBrk="0" hangingPunct="1">
        <a:spcBef>
          <a:spcPts val="750"/>
        </a:spcBef>
        <a:spcAft>
          <a:spcPts val="0"/>
        </a:spcAft>
        <a:buClr>
          <a:schemeClr val="accent1"/>
        </a:buClr>
        <a:buFont typeface="Wingdings 3" charset="2"/>
        <a:buChar char=""/>
        <a:defRPr sz="1050" kern="1200">
          <a:solidFill>
            <a:schemeClr val="tx1">
              <a:lumMod val="75000"/>
              <a:lumOff val="25000"/>
            </a:schemeClr>
          </a:solidFill>
          <a:latin typeface="+mn-lt"/>
          <a:ea typeface="+mn-ea"/>
          <a:cs typeface="+mn-cs"/>
        </a:defRPr>
      </a:lvl3pPr>
      <a:lvl4pPr marL="1200236" indent="-171462" algn="l" defTabSz="342925"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4pPr>
      <a:lvl5pPr marL="1543161" indent="-171462" algn="l" defTabSz="342925"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5pPr>
      <a:lvl6pPr marL="1886085" indent="-171462" algn="l" defTabSz="342925"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6pPr>
      <a:lvl7pPr marL="2229010" indent="-171462" algn="l" defTabSz="342925"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7pPr>
      <a:lvl8pPr marL="2571934" indent="-171462" algn="l" defTabSz="342925"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8pPr>
      <a:lvl9pPr marL="2914859" indent="-171462" algn="l" defTabSz="342925" rtl="0" eaLnBrk="1" latinLnBrk="0" hangingPunct="1">
        <a:spcBef>
          <a:spcPts val="750"/>
        </a:spcBef>
        <a:spcAft>
          <a:spcPts val="0"/>
        </a:spcAft>
        <a:buClr>
          <a:schemeClr val="accent1"/>
        </a:buClr>
        <a:buFont typeface="Wingdings 3" charset="2"/>
        <a:buChar char=""/>
        <a:defRPr sz="900" kern="1200">
          <a:solidFill>
            <a:schemeClr val="tx1">
              <a:lumMod val="75000"/>
              <a:lumOff val="25000"/>
            </a:schemeClr>
          </a:solidFill>
          <a:latin typeface="+mn-lt"/>
          <a:ea typeface="+mn-ea"/>
          <a:cs typeface="+mn-cs"/>
        </a:defRPr>
      </a:lvl9pPr>
    </p:bodyStyle>
    <p:otherStyle>
      <a:defPPr>
        <a:defRPr lang="en-US"/>
      </a:defPPr>
      <a:lvl1pPr marL="0" algn="l" defTabSz="342925" rtl="0" eaLnBrk="1" latinLnBrk="0" hangingPunct="1">
        <a:defRPr sz="1350" kern="1200">
          <a:solidFill>
            <a:schemeClr val="tx1"/>
          </a:solidFill>
          <a:latin typeface="+mn-lt"/>
          <a:ea typeface="+mn-ea"/>
          <a:cs typeface="+mn-cs"/>
        </a:defRPr>
      </a:lvl1pPr>
      <a:lvl2pPr marL="342925" algn="l" defTabSz="342925" rtl="0" eaLnBrk="1" latinLnBrk="0" hangingPunct="1">
        <a:defRPr sz="1350" kern="1200">
          <a:solidFill>
            <a:schemeClr val="tx1"/>
          </a:solidFill>
          <a:latin typeface="+mn-lt"/>
          <a:ea typeface="+mn-ea"/>
          <a:cs typeface="+mn-cs"/>
        </a:defRPr>
      </a:lvl2pPr>
      <a:lvl3pPr marL="685849" algn="l" defTabSz="342925" rtl="0" eaLnBrk="1" latinLnBrk="0" hangingPunct="1">
        <a:defRPr sz="1350" kern="1200">
          <a:solidFill>
            <a:schemeClr val="tx1"/>
          </a:solidFill>
          <a:latin typeface="+mn-lt"/>
          <a:ea typeface="+mn-ea"/>
          <a:cs typeface="+mn-cs"/>
        </a:defRPr>
      </a:lvl3pPr>
      <a:lvl4pPr marL="1028774" algn="l" defTabSz="342925" rtl="0" eaLnBrk="1" latinLnBrk="0" hangingPunct="1">
        <a:defRPr sz="1350" kern="1200">
          <a:solidFill>
            <a:schemeClr val="tx1"/>
          </a:solidFill>
          <a:latin typeface="+mn-lt"/>
          <a:ea typeface="+mn-ea"/>
          <a:cs typeface="+mn-cs"/>
        </a:defRPr>
      </a:lvl4pPr>
      <a:lvl5pPr marL="1371699" algn="l" defTabSz="342925" rtl="0" eaLnBrk="1" latinLnBrk="0" hangingPunct="1">
        <a:defRPr sz="1350" kern="1200">
          <a:solidFill>
            <a:schemeClr val="tx1"/>
          </a:solidFill>
          <a:latin typeface="+mn-lt"/>
          <a:ea typeface="+mn-ea"/>
          <a:cs typeface="+mn-cs"/>
        </a:defRPr>
      </a:lvl5pPr>
      <a:lvl6pPr marL="1714623" algn="l" defTabSz="342925" rtl="0" eaLnBrk="1" latinLnBrk="0" hangingPunct="1">
        <a:defRPr sz="1350" kern="1200">
          <a:solidFill>
            <a:schemeClr val="tx1"/>
          </a:solidFill>
          <a:latin typeface="+mn-lt"/>
          <a:ea typeface="+mn-ea"/>
          <a:cs typeface="+mn-cs"/>
        </a:defRPr>
      </a:lvl6pPr>
      <a:lvl7pPr marL="2057548" algn="l" defTabSz="342925" rtl="0" eaLnBrk="1" latinLnBrk="0" hangingPunct="1">
        <a:defRPr sz="1350" kern="1200">
          <a:solidFill>
            <a:schemeClr val="tx1"/>
          </a:solidFill>
          <a:latin typeface="+mn-lt"/>
          <a:ea typeface="+mn-ea"/>
          <a:cs typeface="+mn-cs"/>
        </a:defRPr>
      </a:lvl7pPr>
      <a:lvl8pPr marL="2400472" algn="l" defTabSz="342925" rtl="0" eaLnBrk="1" latinLnBrk="0" hangingPunct="1">
        <a:defRPr sz="1350" kern="1200">
          <a:solidFill>
            <a:schemeClr val="tx1"/>
          </a:solidFill>
          <a:latin typeface="+mn-lt"/>
          <a:ea typeface="+mn-ea"/>
          <a:cs typeface="+mn-cs"/>
        </a:defRPr>
      </a:lvl8pPr>
      <a:lvl9pPr marL="2743397" algn="l" defTabSz="342925"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80" y="2195736"/>
            <a:ext cx="5832648" cy="4248472"/>
          </a:xfrm>
          <a:prstGeom prst="rect">
            <a:avLst/>
          </a:prstGeom>
        </p:spPr>
      </p:pic>
      <p:sp>
        <p:nvSpPr>
          <p:cNvPr id="3" name="Содержимое 2"/>
          <p:cNvSpPr>
            <a:spLocks noGrp="1"/>
          </p:cNvSpPr>
          <p:nvPr>
            <p:ph type="subTitle" idx="1"/>
          </p:nvPr>
        </p:nvSpPr>
        <p:spPr>
          <a:xfrm>
            <a:off x="548680" y="6444208"/>
            <a:ext cx="5911552" cy="1746194"/>
          </a:xfrm>
        </p:spPr>
        <p:txBody>
          <a:bodyPr>
            <a:noAutofit/>
          </a:bodyPr>
          <a:lstStyle/>
          <a:p>
            <a:pPr algn="ctr"/>
            <a:endParaRPr lang="ru-RU" sz="1000" dirty="0">
              <a:solidFill>
                <a:srgbClr val="002060"/>
              </a:solidFill>
            </a:endParaRPr>
          </a:p>
          <a:p>
            <a:pPr algn="ctr"/>
            <a:endParaRPr lang="ru-RU" sz="1000" dirty="0">
              <a:solidFill>
                <a:srgbClr val="002060"/>
              </a:solidFill>
            </a:endParaRPr>
          </a:p>
          <a:p>
            <a:pPr algn="ctr"/>
            <a:endParaRPr lang="ru-RU" sz="1000" dirty="0">
              <a:solidFill>
                <a:srgbClr val="002060"/>
              </a:solidFill>
            </a:endParaRPr>
          </a:p>
          <a:p>
            <a:pPr algn="ctr">
              <a:buNone/>
            </a:pPr>
            <a:r>
              <a:rPr lang="ru-RU" sz="1600" b="1" dirty="0">
                <a:solidFill>
                  <a:srgbClr val="002060"/>
                </a:solidFill>
                <a:latin typeface="Segoe UI" pitchFamily="34" charset="0"/>
                <a:ea typeface="Segoe UI" pitchFamily="34" charset="0"/>
                <a:cs typeface="Segoe UI" pitchFamily="34" charset="0"/>
              </a:rPr>
              <a:t>К проекту </a:t>
            </a:r>
            <a:r>
              <a:rPr lang="ru-RU" sz="1600" b="1" dirty="0" smtClean="0">
                <a:solidFill>
                  <a:srgbClr val="002060"/>
                </a:solidFill>
                <a:latin typeface="Segoe UI" pitchFamily="34" charset="0"/>
                <a:ea typeface="Segoe UI" pitchFamily="34" charset="0"/>
                <a:cs typeface="Segoe UI" pitchFamily="34" charset="0"/>
              </a:rPr>
              <a:t>бюджете </a:t>
            </a:r>
            <a:r>
              <a:rPr lang="ru-RU" sz="1600" b="1" dirty="0">
                <a:solidFill>
                  <a:srgbClr val="002060"/>
                </a:solidFill>
                <a:latin typeface="Segoe UI" pitchFamily="34" charset="0"/>
                <a:ea typeface="Segoe UI" pitchFamily="34" charset="0"/>
                <a:cs typeface="Segoe UI" pitchFamily="34" charset="0"/>
              </a:rPr>
              <a:t>муниципального образования «Курумканский район» на </a:t>
            </a:r>
            <a:r>
              <a:rPr lang="ru-RU" sz="1600" b="1" dirty="0" smtClean="0">
                <a:solidFill>
                  <a:srgbClr val="002060"/>
                </a:solidFill>
                <a:latin typeface="Segoe UI" pitchFamily="34" charset="0"/>
                <a:ea typeface="Segoe UI" pitchFamily="34" charset="0"/>
                <a:cs typeface="Segoe UI" pitchFamily="34" charset="0"/>
              </a:rPr>
              <a:t>2024 </a:t>
            </a:r>
            <a:r>
              <a:rPr lang="ru-RU" sz="1600" b="1" dirty="0">
                <a:solidFill>
                  <a:srgbClr val="002060"/>
                </a:solidFill>
                <a:latin typeface="Segoe UI" pitchFamily="34" charset="0"/>
                <a:ea typeface="Segoe UI" pitchFamily="34" charset="0"/>
                <a:cs typeface="Segoe UI" pitchFamily="34" charset="0"/>
              </a:rPr>
              <a:t>год и плановый период </a:t>
            </a:r>
            <a:r>
              <a:rPr lang="ru-RU" sz="1600" b="1" dirty="0" smtClean="0">
                <a:solidFill>
                  <a:srgbClr val="002060"/>
                </a:solidFill>
                <a:latin typeface="Segoe UI" pitchFamily="34" charset="0"/>
                <a:ea typeface="Segoe UI" pitchFamily="34" charset="0"/>
                <a:cs typeface="Segoe UI" pitchFamily="34" charset="0"/>
              </a:rPr>
              <a:t>2025 </a:t>
            </a:r>
            <a:r>
              <a:rPr lang="ru-RU" sz="1600" b="1" dirty="0">
                <a:solidFill>
                  <a:srgbClr val="002060"/>
                </a:solidFill>
                <a:latin typeface="Segoe UI" pitchFamily="34" charset="0"/>
                <a:ea typeface="Segoe UI" pitchFamily="34" charset="0"/>
                <a:cs typeface="Segoe UI" pitchFamily="34" charset="0"/>
              </a:rPr>
              <a:t>и </a:t>
            </a:r>
            <a:r>
              <a:rPr lang="ru-RU" sz="1600" b="1" dirty="0" smtClean="0">
                <a:solidFill>
                  <a:srgbClr val="002060"/>
                </a:solidFill>
                <a:latin typeface="Segoe UI" pitchFamily="34" charset="0"/>
                <a:ea typeface="Segoe UI" pitchFamily="34" charset="0"/>
                <a:cs typeface="Segoe UI" pitchFamily="34" charset="0"/>
              </a:rPr>
              <a:t>2026 </a:t>
            </a:r>
            <a:r>
              <a:rPr lang="ru-RU" sz="1600" b="1" dirty="0">
                <a:solidFill>
                  <a:srgbClr val="002060"/>
                </a:solidFill>
                <a:latin typeface="Segoe UI" pitchFamily="34" charset="0"/>
                <a:ea typeface="Segoe UI" pitchFamily="34" charset="0"/>
                <a:cs typeface="Segoe UI" pitchFamily="34" charset="0"/>
              </a:rPr>
              <a:t>годов»</a:t>
            </a:r>
          </a:p>
          <a:p>
            <a:pPr algn="ctr">
              <a:buNone/>
            </a:pPr>
            <a:r>
              <a:rPr lang="ru-RU" sz="1600" b="1" dirty="0">
                <a:solidFill>
                  <a:srgbClr val="002060"/>
                </a:solidFill>
                <a:latin typeface="Segoe UI" pitchFamily="34" charset="0"/>
                <a:ea typeface="Segoe UI" pitchFamily="34" charset="0"/>
                <a:cs typeface="Segoe UI" pitchFamily="34" charset="0"/>
              </a:rPr>
              <a:t>  </a:t>
            </a:r>
            <a:endParaRPr lang="ru-RU" sz="1100" b="1" dirty="0">
              <a:solidFill>
                <a:srgbClr val="002060"/>
              </a:solidFill>
              <a:latin typeface="Segoe UI" pitchFamily="34" charset="0"/>
              <a:ea typeface="Segoe UI" pitchFamily="34" charset="0"/>
              <a:cs typeface="Segoe UI" pitchFamily="34" charset="0"/>
            </a:endParaRPr>
          </a:p>
        </p:txBody>
      </p:sp>
      <p:pic>
        <p:nvPicPr>
          <p:cNvPr id="4" name="Объект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63565" y="247126"/>
            <a:ext cx="1306934" cy="166057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1442038725_economia_1jpg.jpg"/>
          <p:cNvPicPr>
            <a:picLocks noChangeAspect="1"/>
          </p:cNvPicPr>
          <p:nvPr/>
        </p:nvPicPr>
        <p:blipFill>
          <a:blip r:embed="rId3" cstate="print"/>
          <a:stretch>
            <a:fillRect/>
          </a:stretch>
        </p:blipFill>
        <p:spPr>
          <a:xfrm>
            <a:off x="1412776" y="6372200"/>
            <a:ext cx="4477590" cy="2736305"/>
          </a:xfrm>
          <a:prstGeom prst="rect">
            <a:avLst/>
          </a:prstGeom>
          <a:effectLst>
            <a:softEdge rad="203200"/>
          </a:effectLst>
        </p:spPr>
      </p:pic>
      <p:sp>
        <p:nvSpPr>
          <p:cNvPr id="7" name="Скругленный прямоугольник 6"/>
          <p:cNvSpPr/>
          <p:nvPr/>
        </p:nvSpPr>
        <p:spPr>
          <a:xfrm>
            <a:off x="692696" y="2267744"/>
            <a:ext cx="5886654" cy="1584176"/>
          </a:xfrm>
          <a:prstGeom prst="roundRect">
            <a:avLst/>
          </a:prstGeom>
          <a:gradFill>
            <a:gsLst>
              <a:gs pos="0">
                <a:srgbClr val="03D4A8"/>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t>По данной программе предусмотрены расходы на 2024 год  75693,5 тыс. рублей (8,4 % в структуре расходов), на 2025 год – 67219,0 тыс. рублей, на 2026 год – 67221,1 тыс. рублей.</a:t>
            </a:r>
            <a:endParaRPr lang="ru-RU" sz="1350" dirty="0">
              <a:solidFill>
                <a:prstClr val="white"/>
              </a:solidFill>
              <a:latin typeface="Segoe UI" pitchFamily="34" charset="0"/>
              <a:ea typeface="Segoe UI" pitchFamily="34" charset="0"/>
              <a:cs typeface="Segoe UI" pitchFamily="34" charset="0"/>
            </a:endParaRPr>
          </a:p>
        </p:txBody>
      </p:sp>
      <p:sp>
        <p:nvSpPr>
          <p:cNvPr id="3" name="TextBox 2"/>
          <p:cNvSpPr txBox="1"/>
          <p:nvPr/>
        </p:nvSpPr>
        <p:spPr>
          <a:xfrm>
            <a:off x="905736" y="179512"/>
            <a:ext cx="5400600" cy="1200329"/>
          </a:xfrm>
          <a:prstGeom prst="rect">
            <a:avLst/>
          </a:prstGeom>
          <a:noFill/>
        </p:spPr>
        <p:txBody>
          <a:bodyPr wrap="square" rtlCol="0">
            <a:spAutoFit/>
          </a:bodyPr>
          <a:lstStyle/>
          <a:p>
            <a:r>
              <a:rPr lang="ru-RU" dirty="0" smtClean="0">
                <a:solidFill>
                  <a:srgbClr val="C00000"/>
                </a:solidFill>
              </a:rPr>
              <a:t>МП ПОВЫШЕНИЕ </a:t>
            </a:r>
            <a:r>
              <a:rPr lang="ru-RU" dirty="0">
                <a:solidFill>
                  <a:srgbClr val="C00000"/>
                </a:solidFill>
              </a:rPr>
              <a:t>ЭФФЕКТИВНОСТИ УПРАВЛЕНИЯ МУНИЦИПАЛЬНЫМИ </a:t>
            </a:r>
            <a:r>
              <a:rPr lang="ru-RU" dirty="0" smtClean="0">
                <a:solidFill>
                  <a:srgbClr val="C00000"/>
                </a:solidFill>
              </a:rPr>
              <a:t>ФИНАНСАМИ</a:t>
            </a:r>
            <a:endParaRPr lang="ru-RU" dirty="0">
              <a:solidFill>
                <a:srgbClr val="C00000"/>
              </a:solidFill>
            </a:endParaRPr>
          </a:p>
          <a:p>
            <a:pPr marL="285771" indent="-285771">
              <a:buFontTx/>
              <a:buChar char="-"/>
            </a:pPr>
            <a:endParaRPr lang="ru-RU" dirty="0">
              <a:solidFill>
                <a:srgbClr val="C00000"/>
              </a:solidFill>
            </a:endParaRPr>
          </a:p>
        </p:txBody>
      </p:sp>
      <p:sp>
        <p:nvSpPr>
          <p:cNvPr id="2" name="Прямоугольник 1"/>
          <p:cNvSpPr/>
          <p:nvPr/>
        </p:nvSpPr>
        <p:spPr>
          <a:xfrm>
            <a:off x="188640" y="1115616"/>
            <a:ext cx="504056"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10</a:t>
            </a:r>
            <a:endParaRPr lang="ru-RU" dirty="0"/>
          </a:p>
        </p:txBody>
      </p:sp>
    </p:spTree>
    <p:extLst>
      <p:ext uri="{BB962C8B-B14F-4D97-AF65-F5344CB8AC3E}">
        <p14:creationId xmlns:p14="http://schemas.microsoft.com/office/powerpoint/2010/main" val="3356507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d4c980fb2dedc7eac4f1e400c706c891.jpg"/>
          <p:cNvPicPr>
            <a:picLocks noChangeAspect="1"/>
          </p:cNvPicPr>
          <p:nvPr/>
        </p:nvPicPr>
        <p:blipFill>
          <a:blip r:embed="rId3" cstate="print"/>
          <a:stretch>
            <a:fillRect/>
          </a:stretch>
        </p:blipFill>
        <p:spPr>
          <a:xfrm>
            <a:off x="2626521" y="2087724"/>
            <a:ext cx="1955057" cy="690804"/>
          </a:xfrm>
          <a:prstGeom prst="rect">
            <a:avLst/>
          </a:prstGeom>
          <a:effectLst>
            <a:softEdge rad="76200"/>
          </a:effectLst>
        </p:spPr>
      </p:pic>
      <p:pic>
        <p:nvPicPr>
          <p:cNvPr id="9" name="Рисунок 8" descr="kak2.png"/>
          <p:cNvPicPr>
            <a:picLocks noChangeAspect="1"/>
          </p:cNvPicPr>
          <p:nvPr/>
        </p:nvPicPr>
        <p:blipFill>
          <a:blip r:embed="rId4" cstate="print"/>
          <a:stretch>
            <a:fillRect/>
          </a:stretch>
        </p:blipFill>
        <p:spPr>
          <a:xfrm>
            <a:off x="2636912" y="7292850"/>
            <a:ext cx="2143125" cy="1671638"/>
          </a:xfrm>
          <a:prstGeom prst="rect">
            <a:avLst/>
          </a:prstGeom>
        </p:spPr>
      </p:pic>
      <p:sp>
        <p:nvSpPr>
          <p:cNvPr id="2" name="Заголовок 1"/>
          <p:cNvSpPr>
            <a:spLocks noGrp="1"/>
          </p:cNvSpPr>
          <p:nvPr>
            <p:ph type="title"/>
          </p:nvPr>
        </p:nvSpPr>
        <p:spPr>
          <a:xfrm>
            <a:off x="957755" y="395536"/>
            <a:ext cx="5292588" cy="1188132"/>
          </a:xfrm>
        </p:spPr>
        <p:txBody>
          <a:bodyPr>
            <a:normAutofit/>
          </a:bodyPr>
          <a:lstStyle/>
          <a:p>
            <a:pPr algn="ctr"/>
            <a:r>
              <a:rPr lang="ru-RU" sz="1800" dirty="0">
                <a:solidFill>
                  <a:srgbClr val="C00000"/>
                </a:solidFill>
                <a:latin typeface="Segoe UI" pitchFamily="34" charset="0"/>
                <a:ea typeface="Segoe UI" pitchFamily="34" charset="0"/>
                <a:cs typeface="Segoe UI" pitchFamily="34" charset="0"/>
              </a:rPr>
              <a:t>МП «Развитие и совершенствование муниципального управления» в </a:t>
            </a:r>
            <a:r>
              <a:rPr lang="ru-RU" sz="1800" dirty="0" smtClean="0">
                <a:solidFill>
                  <a:srgbClr val="C00000"/>
                </a:solidFill>
                <a:latin typeface="Segoe UI" pitchFamily="34" charset="0"/>
                <a:ea typeface="Segoe UI" pitchFamily="34" charset="0"/>
                <a:cs typeface="Segoe UI" pitchFamily="34" charset="0"/>
              </a:rPr>
              <a:t>2020-2022гг</a:t>
            </a:r>
            <a:r>
              <a:rPr lang="ru-RU" sz="1800" dirty="0">
                <a:solidFill>
                  <a:srgbClr val="C00000"/>
                </a:solidFill>
                <a:latin typeface="Segoe UI" pitchFamily="34" charset="0"/>
                <a:ea typeface="Segoe UI" pitchFamily="34" charset="0"/>
                <a:cs typeface="Segoe UI" pitchFamily="34" charset="0"/>
              </a:rPr>
              <a:t>.</a:t>
            </a:r>
          </a:p>
        </p:txBody>
      </p:sp>
      <p:graphicFrame>
        <p:nvGraphicFramePr>
          <p:cNvPr id="8" name="Таблица 7"/>
          <p:cNvGraphicFramePr>
            <a:graphicFrameLocks noGrp="1"/>
          </p:cNvGraphicFramePr>
          <p:nvPr>
            <p:extLst>
              <p:ext uri="{D42A27DB-BD31-4B8C-83A1-F6EECF244321}">
                <p14:modId xmlns:p14="http://schemas.microsoft.com/office/powerpoint/2010/main" val="2595712190"/>
              </p:ext>
            </p:extLst>
          </p:nvPr>
        </p:nvGraphicFramePr>
        <p:xfrm>
          <a:off x="332657" y="1341512"/>
          <a:ext cx="6353935" cy="6326832"/>
        </p:xfrm>
        <a:graphic>
          <a:graphicData uri="http://schemas.openxmlformats.org/drawingml/2006/table">
            <a:tbl>
              <a:tblPr firstRow="1" bandRow="1">
                <a:tableStyleId>{EB344D84-9AFB-497E-A393-DC336BA19D2E}</a:tableStyleId>
              </a:tblPr>
              <a:tblGrid>
                <a:gridCol w="3174019"/>
                <a:gridCol w="1023878"/>
                <a:gridCol w="921489"/>
                <a:gridCol w="166125"/>
                <a:gridCol w="1068424"/>
              </a:tblGrid>
              <a:tr h="566192">
                <a:tc rowSpan="2">
                  <a:txBody>
                    <a:bodyPr/>
                    <a:lstStyle/>
                    <a:p>
                      <a:pPr marL="0" algn="ctr" rtl="0" eaLnBrk="1" latinLnBrk="0" hangingPunct="1">
                        <a:lnSpc>
                          <a:spcPct val="115000"/>
                        </a:lnSpc>
                        <a:spcAft>
                          <a:spcPts val="0"/>
                        </a:spcAft>
                      </a:pPr>
                      <a:r>
                        <a:rPr kumimoji="0" lang="ru-RU" sz="1800" kern="1200" dirty="0" smtClean="0">
                          <a:solidFill>
                            <a:schemeClr val="bg1"/>
                          </a:solidFill>
                          <a:latin typeface="Times New Roman"/>
                          <a:ea typeface="Times New Roman"/>
                          <a:cs typeface="Times New Roman"/>
                        </a:rPr>
                        <a:t>Наименование</a:t>
                      </a:r>
                      <a:endParaRPr kumimoji="0" lang="ru-RU" sz="1800" kern="1200" dirty="0">
                        <a:solidFill>
                          <a:schemeClr val="bg1"/>
                        </a:solidFill>
                        <a:latin typeface="Times New Roman"/>
                        <a:ea typeface="Times New Roman"/>
                        <a:cs typeface="Times New Roman"/>
                      </a:endParaRPr>
                    </a:p>
                  </a:txBody>
                  <a:tcPr marL="91434" marR="91434" marT="45706" marB="45706">
                    <a:solidFill>
                      <a:schemeClr val="bg2">
                        <a:lumMod val="90000"/>
                      </a:schemeClr>
                    </a:solidFill>
                  </a:tcPr>
                </a:tc>
                <a:tc>
                  <a:txBody>
                    <a:bodyPr/>
                    <a:lstStyle/>
                    <a:p>
                      <a:pPr marL="0" algn="ctr" rtl="0" eaLnBrk="1" latinLnBrk="0" hangingPunct="1">
                        <a:lnSpc>
                          <a:spcPct val="115000"/>
                        </a:lnSpc>
                        <a:spcAft>
                          <a:spcPts val="0"/>
                        </a:spcAft>
                      </a:pPr>
                      <a:r>
                        <a:rPr kumimoji="0" lang="ru-RU" sz="1800" kern="1200" dirty="0" smtClean="0"/>
                        <a:t>2024</a:t>
                      </a: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ru-RU" sz="1800" kern="1200" dirty="0" smtClean="0"/>
                        <a:t>2025</a:t>
                      </a: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c gridSpan="2">
                  <a:txBody>
                    <a:bodyPr/>
                    <a:lstStyle/>
                    <a:p>
                      <a:pPr marL="0" algn="ctr" rtl="0" eaLnBrk="1" latinLnBrk="0" hangingPunct="1">
                        <a:lnSpc>
                          <a:spcPct val="115000"/>
                        </a:lnSpc>
                        <a:spcAft>
                          <a:spcPts val="0"/>
                        </a:spcAft>
                      </a:pPr>
                      <a:r>
                        <a:rPr kumimoji="0" lang="ru-RU" sz="1800" kern="1200" dirty="0" smtClean="0"/>
                        <a:t>2026</a:t>
                      </a: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c hMerge="1">
                  <a:txBody>
                    <a:bodyPr/>
                    <a:lstStyle/>
                    <a:p>
                      <a:pPr marL="0" algn="ctr" rtl="0" eaLnBrk="1" latinLnBrk="0" hangingPunct="1">
                        <a:lnSpc>
                          <a:spcPct val="115000"/>
                        </a:lnSpc>
                        <a:spcAft>
                          <a:spcPts val="0"/>
                        </a:spcAft>
                      </a:pP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r>
              <a:tr h="0">
                <a:tc vMerge="1">
                  <a:txBody>
                    <a:bodyPr/>
                    <a:lstStyle/>
                    <a:p>
                      <a:endParaRPr lang="ru-RU"/>
                    </a:p>
                  </a:txBody>
                  <a:tcPr/>
                </a:tc>
                <a:tc gridSpan="4">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mn-lt"/>
                        </a:rPr>
                        <a:t>(прогноз)</a:t>
                      </a:r>
                      <a:endParaRPr kumimoji="0" lang="ru-RU" sz="1800" b="0" i="0" u="none" strike="noStrike" kern="1200" cap="none" spc="0" normalizeH="0" baseline="0" noProof="0" dirty="0" smtClean="0">
                        <a:ln>
                          <a:noFill/>
                        </a:ln>
                        <a:solidFill>
                          <a:srgbClr val="000000"/>
                        </a:solidFill>
                        <a:effectLst/>
                        <a:uLnTx/>
                        <a:uFillTx/>
                        <a:latin typeface="Times New Roman"/>
                        <a:ea typeface="Times New Roman"/>
                        <a:cs typeface="Times New Roman"/>
                      </a:endParaRPr>
                    </a:p>
                  </a:txBody>
                  <a:tcPr marL="91434" marR="91434" marT="45706" marB="45706"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r>
              <a:tr h="127514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2">
                              <a:lumMod val="50000"/>
                            </a:schemeClr>
                          </a:solidFill>
                        </a:rPr>
                        <a:t>Организация и совершенствование управленческого процесса</a:t>
                      </a:r>
                      <a:endParaRPr kumimoji="0" lang="ru-RU" sz="1600" b="1" kern="1200" dirty="0">
                        <a:solidFill>
                          <a:schemeClr val="accent2">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25480,5</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25326,3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24826,3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1800200">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2">
                              <a:lumMod val="50000"/>
                            </a:schemeClr>
                          </a:solidFill>
                        </a:rPr>
                        <a:t>Обеспечение эффективности расходования межбюджетных трансфертов</a:t>
                      </a:r>
                      <a:endParaRPr kumimoji="0" lang="ru-RU" sz="1600" b="1" kern="1200" dirty="0">
                        <a:solidFill>
                          <a:schemeClr val="accent2">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4257,7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4258,0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4258,0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1584176">
                <a:tc>
                  <a:txBody>
                    <a:bodyPr/>
                    <a:lstStyle/>
                    <a:p>
                      <a:pPr marL="0" algn="l" rtl="0" eaLnBrk="1" latinLnBrk="0" hangingPunct="1">
                        <a:lnSpc>
                          <a:spcPct val="115000"/>
                        </a:lnSpc>
                        <a:spcAft>
                          <a:spcPts val="0"/>
                        </a:spcAft>
                      </a:pPr>
                      <a:r>
                        <a:rPr kumimoji="0" lang="ru-RU" sz="1600" b="1" kern="1200" dirty="0" smtClean="0">
                          <a:solidFill>
                            <a:schemeClr val="accent2">
                              <a:lumMod val="50000"/>
                            </a:schemeClr>
                          </a:solidFill>
                          <a:latin typeface="+mn-lt"/>
                          <a:ea typeface="+mn-ea"/>
                          <a:cs typeface="+mn-cs"/>
                        </a:rPr>
                        <a:t>Создание условий для реализации муниципальной</a:t>
                      </a:r>
                      <a:r>
                        <a:rPr kumimoji="0" lang="ru-RU" sz="1600" b="1" kern="1200" baseline="0" dirty="0" smtClean="0">
                          <a:solidFill>
                            <a:schemeClr val="accent2">
                              <a:lumMod val="50000"/>
                            </a:schemeClr>
                          </a:solidFill>
                          <a:latin typeface="+mn-lt"/>
                          <a:ea typeface="+mn-ea"/>
                          <a:cs typeface="+mn-cs"/>
                        </a:rPr>
                        <a:t> программы</a:t>
                      </a:r>
                      <a:endParaRPr kumimoji="0" lang="ru-RU" sz="1600" b="1" kern="1200" dirty="0">
                        <a:solidFill>
                          <a:schemeClr val="accent2">
                            <a:lumMod val="50000"/>
                          </a:schemeClr>
                        </a:solidFill>
                        <a:latin typeface="+mn-lt"/>
                        <a:ea typeface="+mn-ea"/>
                        <a:cs typeface="+mn-cs"/>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16582,7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16497,8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16497,8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694236">
                <a:tc>
                  <a:txBody>
                    <a:bodyPr/>
                    <a:lstStyle/>
                    <a:p>
                      <a:pPr marL="0" algn="l" rtl="0" eaLnBrk="1" latinLnBrk="0" hangingPunct="1">
                        <a:lnSpc>
                          <a:spcPct val="115000"/>
                        </a:lnSpc>
                        <a:spcAft>
                          <a:spcPts val="0"/>
                        </a:spcAft>
                      </a:pPr>
                      <a:r>
                        <a:rPr kumimoji="0" lang="ru-RU" sz="1600" b="1" kern="1200" dirty="0" smtClean="0">
                          <a:solidFill>
                            <a:schemeClr val="accent2">
                              <a:lumMod val="50000"/>
                            </a:schemeClr>
                          </a:solidFill>
                          <a:latin typeface="+mn-lt"/>
                          <a:ea typeface="+mn-ea"/>
                          <a:cs typeface="+mn-cs"/>
                        </a:rPr>
                        <a:t>Итого</a:t>
                      </a:r>
                      <a:endParaRPr kumimoji="0" lang="ru-RU" sz="1600" b="1" kern="1200" dirty="0">
                        <a:solidFill>
                          <a:schemeClr val="accent2">
                            <a:lumMod val="50000"/>
                          </a:schemeClr>
                        </a:solidFill>
                        <a:latin typeface="+mn-lt"/>
                        <a:ea typeface="+mn-ea"/>
                        <a:cs typeface="+mn-cs"/>
                      </a:endParaRPr>
                    </a:p>
                  </a:txBody>
                  <a:tcPr marL="91434" marR="91434" marT="45706" marB="45706"/>
                </a:tc>
                <a:tc>
                  <a:txBody>
                    <a:bodyPr/>
                    <a:lstStyle/>
                    <a:p>
                      <a:pPr marL="0" algn="ctr" rtl="0" eaLnBrk="1" latinLnBrk="0" hangingPunct="1">
                        <a:lnSpc>
                          <a:spcPct val="115000"/>
                        </a:lnSpc>
                        <a:spcAft>
                          <a:spcPts val="0"/>
                        </a:spcAft>
                      </a:pPr>
                      <a:r>
                        <a:rPr kumimoji="0" lang="ru-RU" sz="1800" b="1" kern="1200" dirty="0" smtClean="0">
                          <a:solidFill>
                            <a:schemeClr val="accent2">
                              <a:lumMod val="50000"/>
                            </a:schemeClr>
                          </a:solidFill>
                          <a:latin typeface="+mn-lt"/>
                          <a:ea typeface="Times New Roman"/>
                          <a:cs typeface="Times New Roman"/>
                        </a:rPr>
                        <a:t>46320,9</a:t>
                      </a:r>
                      <a:endParaRPr kumimoji="0" lang="ru-RU" sz="1800" b="1"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kumimoji="0" lang="ru-RU" sz="1800" b="1" kern="1200" dirty="0" smtClean="0">
                          <a:solidFill>
                            <a:schemeClr val="accent2">
                              <a:lumMod val="50000"/>
                            </a:schemeClr>
                          </a:solidFill>
                          <a:latin typeface="+mn-lt"/>
                          <a:ea typeface="Times New Roman"/>
                          <a:cs typeface="Times New Roman"/>
                        </a:rPr>
                        <a:t>36082,1</a:t>
                      </a:r>
                      <a:endParaRPr kumimoji="0" lang="ru-RU" sz="1800" b="1"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kumimoji="0" lang="ru-RU" sz="1800" b="1" kern="1200" dirty="0" smtClean="0">
                          <a:solidFill>
                            <a:schemeClr val="accent2">
                              <a:lumMod val="50000"/>
                            </a:schemeClr>
                          </a:solidFill>
                          <a:latin typeface="+mn-lt"/>
                          <a:ea typeface="Times New Roman"/>
                          <a:cs typeface="Times New Roman"/>
                        </a:rPr>
                        <a:t>45582,1</a:t>
                      </a:r>
                      <a:endParaRPr kumimoji="0" lang="ru-RU" sz="1800" b="1" kern="1200" dirty="0">
                        <a:solidFill>
                          <a:schemeClr val="accent2">
                            <a:lumMod val="50000"/>
                          </a:schemeClr>
                        </a:solidFill>
                        <a:latin typeface="+mn-lt"/>
                        <a:ea typeface="Times New Roman"/>
                        <a:cs typeface="Times New Roman"/>
                      </a:endParaRPr>
                    </a:p>
                  </a:txBody>
                  <a:tcPr marL="91434" marR="91434" marT="45706" marB="45706" anchor="ctr"/>
                </a:tc>
              </a:tr>
            </a:tbl>
          </a:graphicData>
        </a:graphic>
      </p:graphicFrame>
    </p:spTree>
    <p:extLst>
      <p:ext uri="{BB962C8B-B14F-4D97-AF65-F5344CB8AC3E}">
        <p14:creationId xmlns:p14="http://schemas.microsoft.com/office/powerpoint/2010/main" val="14323173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Объект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0648" y="5420190"/>
            <a:ext cx="6408712" cy="3723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1052736" y="301437"/>
            <a:ext cx="4968552" cy="951570"/>
          </a:xfrm>
        </p:spPr>
        <p:txBody>
          <a:bodyPr>
            <a:normAutofit/>
          </a:bodyPr>
          <a:lstStyle/>
          <a:p>
            <a:pPr algn="ctr"/>
            <a:r>
              <a:rPr lang="ru-RU" sz="1800" dirty="0">
                <a:solidFill>
                  <a:srgbClr val="C00000"/>
                </a:solidFill>
                <a:latin typeface="Segoe UI" pitchFamily="34" charset="0"/>
                <a:ea typeface="Segoe UI" pitchFamily="34" charset="0"/>
                <a:cs typeface="Segoe UI" pitchFamily="34" charset="0"/>
              </a:rPr>
              <a:t>МП «Развитие имущественных и земельных отношений»</a:t>
            </a:r>
          </a:p>
        </p:txBody>
      </p:sp>
      <p:sp>
        <p:nvSpPr>
          <p:cNvPr id="7" name="Скругленный прямоугольник 6"/>
          <p:cNvSpPr/>
          <p:nvPr/>
        </p:nvSpPr>
        <p:spPr>
          <a:xfrm>
            <a:off x="692696" y="2123728"/>
            <a:ext cx="5832648" cy="2448271"/>
          </a:xfrm>
          <a:prstGeom prst="roundRect">
            <a:avLst/>
          </a:prstGeom>
          <a:gradFill>
            <a:gsLst>
              <a:gs pos="0">
                <a:srgbClr val="03D4A8"/>
              </a:gs>
              <a:gs pos="25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x-none" sz="1400" smtClean="0"/>
              <a:t>По данной программе предусмотрены расходы на </a:t>
            </a:r>
            <a:r>
              <a:rPr lang="ru-RU" sz="1400" dirty="0" smtClean="0"/>
              <a:t>2024 год – 802,2 тыс. рублей, на 2025 год – 1409,7 тыс.рублей, на 2026 год – 1205,9 тыс. рублей. </a:t>
            </a:r>
            <a:endParaRPr lang="ru-RU" sz="1400" dirty="0"/>
          </a:p>
        </p:txBody>
      </p:sp>
      <p:sp>
        <p:nvSpPr>
          <p:cNvPr id="10" name="Овал 9"/>
          <p:cNvSpPr/>
          <p:nvPr/>
        </p:nvSpPr>
        <p:spPr>
          <a:xfrm>
            <a:off x="3185973" y="865858"/>
            <a:ext cx="702078" cy="648536"/>
          </a:xfrm>
          <a:prstGeom prst="ellipse">
            <a:avLst/>
          </a:prstGeom>
          <a:blipFill rotWithShape="0">
            <a:blip r:embed="rId4" cstate="print"/>
            <a:stretch>
              <a:fillRect/>
            </a:stretch>
          </a:blipFill>
        </p:spPr>
        <p:style>
          <a:lnRef idx="2">
            <a:schemeClr val="lt1">
              <a:hueOff val="0"/>
              <a:satOff val="0"/>
              <a:lumOff val="0"/>
              <a:alphaOff val="0"/>
            </a:schemeClr>
          </a:lnRef>
          <a:fillRef idx="1">
            <a:scrgbClr r="0" g="0" b="0"/>
          </a:fillRef>
          <a:effectRef idx="0">
            <a:schemeClr val="accent5">
              <a:tint val="50000"/>
              <a:hueOff val="-237860"/>
              <a:satOff val="-20116"/>
              <a:lumOff val="-7327"/>
              <a:alphaOff val="0"/>
            </a:schemeClr>
          </a:effectRef>
          <a:fontRef idx="minor">
            <a:schemeClr val="lt1">
              <a:hueOff val="0"/>
              <a:satOff val="0"/>
              <a:lumOff val="0"/>
              <a:alphaOff val="0"/>
            </a:schemeClr>
          </a:fontRef>
        </p:style>
      </p:sp>
      <p:sp>
        <p:nvSpPr>
          <p:cNvPr id="3" name="Прямоугольник 2"/>
          <p:cNvSpPr/>
          <p:nvPr/>
        </p:nvSpPr>
        <p:spPr>
          <a:xfrm>
            <a:off x="188640" y="1134852"/>
            <a:ext cx="504056"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12</a:t>
            </a:r>
            <a:endParaRPr lang="ru-RU" dirty="0"/>
          </a:p>
        </p:txBody>
      </p:sp>
    </p:spTree>
    <p:extLst>
      <p:ext uri="{BB962C8B-B14F-4D97-AF65-F5344CB8AC3E}">
        <p14:creationId xmlns:p14="http://schemas.microsoft.com/office/powerpoint/2010/main" val="29428440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descr="скачанные файлы.png"/>
          <p:cNvPicPr>
            <a:picLocks noChangeAspect="1"/>
          </p:cNvPicPr>
          <p:nvPr/>
        </p:nvPicPr>
        <p:blipFill>
          <a:blip r:embed="rId2" cstate="print"/>
          <a:stretch>
            <a:fillRect/>
          </a:stretch>
        </p:blipFill>
        <p:spPr>
          <a:xfrm>
            <a:off x="5129808" y="0"/>
            <a:ext cx="1728192" cy="1242138"/>
          </a:xfrm>
          <a:prstGeom prst="rect">
            <a:avLst/>
          </a:prstGeom>
        </p:spPr>
      </p:pic>
      <p:sp>
        <p:nvSpPr>
          <p:cNvPr id="2" name="Заголовок 1"/>
          <p:cNvSpPr>
            <a:spLocks noGrp="1"/>
          </p:cNvSpPr>
          <p:nvPr>
            <p:ph type="title"/>
          </p:nvPr>
        </p:nvSpPr>
        <p:spPr>
          <a:xfrm>
            <a:off x="548680" y="899592"/>
            <a:ext cx="5805264" cy="738082"/>
          </a:xfrm>
        </p:spPr>
        <p:txBody>
          <a:bodyPr>
            <a:normAutofit/>
          </a:bodyPr>
          <a:lstStyle/>
          <a:p>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a:t>
            </a:r>
            <a: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МП «</a:t>
            </a: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Содержание и развитие </a:t>
            </a:r>
            <a:b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муниципального хозяйства», тыс</a:t>
            </a:r>
            <a: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руб</a:t>
            </a: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a:t>
            </a:r>
          </a:p>
        </p:txBody>
      </p:sp>
      <p:pic>
        <p:nvPicPr>
          <p:cNvPr id="9" name="Рисунок 8" descr="скачанные файлы (5).jpg"/>
          <p:cNvPicPr>
            <a:picLocks noChangeAspect="1"/>
          </p:cNvPicPr>
          <p:nvPr/>
        </p:nvPicPr>
        <p:blipFill>
          <a:blip r:embed="rId3" cstate="print"/>
          <a:stretch>
            <a:fillRect/>
          </a:stretch>
        </p:blipFill>
        <p:spPr>
          <a:xfrm>
            <a:off x="1340768" y="7748152"/>
            <a:ext cx="2016224" cy="1395848"/>
          </a:xfrm>
          <a:prstGeom prst="rect">
            <a:avLst/>
          </a:prstGeom>
          <a:effectLst>
            <a:softEdge rad="139700"/>
          </a:effectLst>
        </p:spPr>
      </p:pic>
      <p:graphicFrame>
        <p:nvGraphicFramePr>
          <p:cNvPr id="4" name="Таблица 3"/>
          <p:cNvGraphicFramePr>
            <a:graphicFrameLocks noGrp="1"/>
          </p:cNvGraphicFramePr>
          <p:nvPr>
            <p:extLst>
              <p:ext uri="{D42A27DB-BD31-4B8C-83A1-F6EECF244321}">
                <p14:modId xmlns:p14="http://schemas.microsoft.com/office/powerpoint/2010/main" val="3763651421"/>
              </p:ext>
            </p:extLst>
          </p:nvPr>
        </p:nvGraphicFramePr>
        <p:xfrm>
          <a:off x="1124744" y="1763688"/>
          <a:ext cx="5382344" cy="7095632"/>
        </p:xfrm>
        <a:graphic>
          <a:graphicData uri="http://schemas.openxmlformats.org/drawingml/2006/table">
            <a:tbl>
              <a:tblPr firstRow="1" bandRow="1">
                <a:tableStyleId>{5C22544A-7EE6-4342-B048-85BDC9FD1C3A}</a:tableStyleId>
              </a:tblPr>
              <a:tblGrid>
                <a:gridCol w="1997968"/>
                <a:gridCol w="1080120"/>
                <a:gridCol w="1152128"/>
                <a:gridCol w="1152128"/>
              </a:tblGrid>
              <a:tr h="1111172">
                <a:tc>
                  <a:txBody>
                    <a:bodyPr/>
                    <a:lstStyle/>
                    <a:p>
                      <a:endParaRPr lang="ru-RU" sz="1400" dirty="0"/>
                    </a:p>
                  </a:txBody>
                  <a:tcPr/>
                </a:tc>
                <a:tc>
                  <a:txBody>
                    <a:bodyPr/>
                    <a:lstStyle/>
                    <a:p>
                      <a:r>
                        <a:rPr lang="ru-RU" sz="1400" dirty="0" smtClean="0"/>
                        <a:t>2024 год</a:t>
                      </a:r>
                      <a:endParaRPr lang="ru-RU" sz="1400" dirty="0"/>
                    </a:p>
                  </a:txBody>
                  <a:tcPr/>
                </a:tc>
                <a:tc>
                  <a:txBody>
                    <a:bodyPr/>
                    <a:lstStyle/>
                    <a:p>
                      <a:r>
                        <a:rPr lang="ru-RU" sz="1400" dirty="0" smtClean="0"/>
                        <a:t>2025 год</a:t>
                      </a:r>
                      <a:endParaRPr lang="ru-RU" sz="1400" dirty="0"/>
                    </a:p>
                  </a:txBody>
                  <a:tcPr/>
                </a:tc>
                <a:tc>
                  <a:txBody>
                    <a:bodyPr/>
                    <a:lstStyle/>
                    <a:p>
                      <a:r>
                        <a:rPr lang="ru-RU" sz="1400" dirty="0" smtClean="0"/>
                        <a:t>2026 год</a:t>
                      </a:r>
                      <a:endParaRPr lang="ru-RU" sz="1400" dirty="0"/>
                    </a:p>
                  </a:txBody>
                  <a:tcPr/>
                </a:tc>
              </a:tr>
              <a:tr h="328988">
                <a:tc>
                  <a:txBody>
                    <a:bodyPr/>
                    <a:lstStyle/>
                    <a:p>
                      <a:r>
                        <a:rPr lang="ru-RU" sz="1350" i="0" u="none" kern="1200" dirty="0" smtClean="0">
                          <a:solidFill>
                            <a:schemeClr val="dk1"/>
                          </a:solidFill>
                          <a:latin typeface="+mn-lt"/>
                          <a:ea typeface="+mn-ea"/>
                          <a:cs typeface="+mn-cs"/>
                        </a:rPr>
                        <a:t>Жилье</a:t>
                      </a:r>
                      <a:endParaRPr lang="ru-RU" sz="1400" i="0" u="none" dirty="0"/>
                    </a:p>
                  </a:txBody>
                  <a:tcPr/>
                </a:tc>
                <a:tc>
                  <a:txBody>
                    <a:bodyPr/>
                    <a:lstStyle/>
                    <a:p>
                      <a:pPr algn="ctr"/>
                      <a:r>
                        <a:rPr lang="ru-RU" sz="1350" kern="1200" dirty="0" smtClean="0">
                          <a:solidFill>
                            <a:schemeClr val="dk1"/>
                          </a:solidFill>
                          <a:latin typeface="+mn-lt"/>
                          <a:ea typeface="+mn-ea"/>
                          <a:cs typeface="+mn-cs"/>
                        </a:rPr>
                        <a:t>3218,5 </a:t>
                      </a:r>
                      <a:endParaRPr lang="ru-RU" sz="1400" dirty="0"/>
                    </a:p>
                  </a:txBody>
                  <a:tcPr/>
                </a:tc>
                <a:tc>
                  <a:txBody>
                    <a:bodyPr/>
                    <a:lstStyle/>
                    <a:p>
                      <a:pPr algn="ctr"/>
                      <a:r>
                        <a:rPr lang="ru-RU" sz="1350" kern="1200" dirty="0" smtClean="0">
                          <a:solidFill>
                            <a:schemeClr val="dk1"/>
                          </a:solidFill>
                          <a:latin typeface="+mn-lt"/>
                          <a:ea typeface="+mn-ea"/>
                          <a:cs typeface="+mn-cs"/>
                        </a:rPr>
                        <a:t>499,9 </a:t>
                      </a:r>
                      <a:endParaRPr lang="ru-RU" sz="1400" dirty="0"/>
                    </a:p>
                  </a:txBody>
                  <a:tcPr/>
                </a:tc>
                <a:tc>
                  <a:txBody>
                    <a:bodyPr/>
                    <a:lstStyle/>
                    <a:p>
                      <a:pPr algn="ctr"/>
                      <a:r>
                        <a:rPr lang="ru-RU" sz="1400" dirty="0" smtClean="0"/>
                        <a:t>-</a:t>
                      </a:r>
                      <a:endParaRPr lang="ru-RU" sz="1400" dirty="0"/>
                    </a:p>
                  </a:txBody>
                  <a:tcPr/>
                </a:tc>
              </a:tr>
              <a:tr h="1512168">
                <a:tc>
                  <a:txBody>
                    <a:bodyPr/>
                    <a:lstStyle/>
                    <a:p>
                      <a:r>
                        <a:rPr lang="ru-RU" sz="1350" i="0" u="none" kern="1200" dirty="0" smtClean="0">
                          <a:solidFill>
                            <a:schemeClr val="dk1"/>
                          </a:solidFill>
                          <a:latin typeface="+mn-lt"/>
                          <a:ea typeface="+mn-ea"/>
                          <a:cs typeface="+mn-cs"/>
                        </a:rPr>
                        <a:t>Внесение изменений в генеральные планы и правила землепользования и застройки сельских поселений</a:t>
                      </a:r>
                      <a:endParaRPr lang="ru-RU" sz="1400" i="0" u="none" dirty="0"/>
                    </a:p>
                  </a:txBody>
                  <a:tcPr/>
                </a:tc>
                <a:tc>
                  <a:txBody>
                    <a:bodyPr/>
                    <a:lstStyle/>
                    <a:p>
                      <a:pPr algn="ctr"/>
                      <a:r>
                        <a:rPr lang="ru-RU" sz="1400" dirty="0" smtClean="0"/>
                        <a:t>400</a:t>
                      </a:r>
                      <a:endParaRPr lang="ru-RU" sz="1400" dirty="0"/>
                    </a:p>
                  </a:txBody>
                  <a:tcPr/>
                </a:tc>
                <a:tc>
                  <a:txBody>
                    <a:bodyPr/>
                    <a:lstStyle/>
                    <a:p>
                      <a:pPr algn="ctr"/>
                      <a:r>
                        <a:rPr lang="ru-RU" sz="1400" dirty="0" smtClean="0"/>
                        <a:t>-</a:t>
                      </a:r>
                      <a:endParaRPr lang="ru-RU" sz="1400" dirty="0"/>
                    </a:p>
                  </a:txBody>
                  <a:tcPr/>
                </a:tc>
                <a:tc>
                  <a:txBody>
                    <a:bodyPr/>
                    <a:lstStyle/>
                    <a:p>
                      <a:pPr algn="ctr"/>
                      <a:r>
                        <a:rPr lang="ru-RU" sz="1400" dirty="0" smtClean="0"/>
                        <a:t>-</a:t>
                      </a:r>
                      <a:endParaRPr lang="ru-RU" sz="1400" dirty="0"/>
                    </a:p>
                  </a:txBody>
                  <a:tcPr/>
                </a:tc>
              </a:tr>
              <a:tr h="1447729">
                <a:tc>
                  <a:txBody>
                    <a:bodyPr/>
                    <a:lstStyle/>
                    <a:p>
                      <a:r>
                        <a:rPr lang="ru-RU" sz="1350" i="0" u="none" kern="1200" dirty="0" smtClean="0">
                          <a:solidFill>
                            <a:schemeClr val="dk1"/>
                          </a:solidFill>
                          <a:latin typeface="+mn-lt"/>
                          <a:ea typeface="+mn-ea"/>
                          <a:cs typeface="+mn-cs"/>
                        </a:rPr>
                        <a:t>Подготовка объектов жилищно-коммунального хозяйства к отопительному сезону</a:t>
                      </a:r>
                      <a:endParaRPr lang="ru-RU" sz="1400" i="0" u="none" dirty="0"/>
                    </a:p>
                  </a:txBody>
                  <a:tcPr/>
                </a:tc>
                <a:tc>
                  <a:txBody>
                    <a:bodyPr/>
                    <a:lstStyle/>
                    <a:p>
                      <a:pPr algn="ctr"/>
                      <a:r>
                        <a:rPr lang="ru-RU" sz="1350" kern="1200" dirty="0" smtClean="0">
                          <a:solidFill>
                            <a:schemeClr val="dk1"/>
                          </a:solidFill>
                          <a:latin typeface="+mn-lt"/>
                          <a:ea typeface="+mn-ea"/>
                          <a:cs typeface="+mn-cs"/>
                        </a:rPr>
                        <a:t>5249,0 </a:t>
                      </a:r>
                      <a:endParaRPr lang="ru-RU" sz="1400" dirty="0"/>
                    </a:p>
                  </a:txBody>
                  <a:tcPr/>
                </a:tc>
                <a:tc>
                  <a:txBody>
                    <a:bodyPr/>
                    <a:lstStyle/>
                    <a:p>
                      <a:pPr algn="ctr"/>
                      <a:r>
                        <a:rPr lang="ru-RU" sz="1350" kern="1200" dirty="0" smtClean="0">
                          <a:solidFill>
                            <a:schemeClr val="dk1"/>
                          </a:solidFill>
                          <a:latin typeface="+mn-lt"/>
                          <a:ea typeface="+mn-ea"/>
                          <a:cs typeface="+mn-cs"/>
                        </a:rPr>
                        <a:t>5124,5 </a:t>
                      </a:r>
                      <a:endParaRPr lang="ru-RU" sz="1400" dirty="0"/>
                    </a:p>
                  </a:txBody>
                  <a:tcPr/>
                </a:tc>
                <a:tc>
                  <a:txBody>
                    <a:bodyPr/>
                    <a:lstStyle/>
                    <a:p>
                      <a:pPr algn="ctr"/>
                      <a:r>
                        <a:rPr lang="ru-RU" sz="1350" kern="1200" dirty="0" smtClean="0">
                          <a:solidFill>
                            <a:schemeClr val="dk1"/>
                          </a:solidFill>
                          <a:latin typeface="+mn-lt"/>
                          <a:ea typeface="+mn-ea"/>
                          <a:cs typeface="+mn-cs"/>
                        </a:rPr>
                        <a:t>5124,5 </a:t>
                      </a:r>
                      <a:endParaRPr lang="ru-RU" sz="1400" dirty="0"/>
                    </a:p>
                  </a:txBody>
                  <a:tcPr/>
                </a:tc>
              </a:tr>
              <a:tr h="527283">
                <a:tc>
                  <a:txBody>
                    <a:bodyPr/>
                    <a:lstStyle/>
                    <a:p>
                      <a:r>
                        <a:rPr lang="ru-RU" sz="1350" i="0" u="none" kern="1200" dirty="0" smtClean="0">
                          <a:solidFill>
                            <a:schemeClr val="dk1"/>
                          </a:solidFill>
                          <a:latin typeface="+mn-lt"/>
                          <a:ea typeface="+mn-ea"/>
                          <a:cs typeface="+mn-cs"/>
                        </a:rPr>
                        <a:t>водоснабжения населения </a:t>
                      </a:r>
                      <a:endParaRPr lang="ru-RU" sz="1400" i="0" u="none" dirty="0"/>
                    </a:p>
                  </a:txBody>
                  <a:tcPr/>
                </a:tc>
                <a:tc>
                  <a:txBody>
                    <a:bodyPr/>
                    <a:lstStyle/>
                    <a:p>
                      <a:pPr algn="ctr"/>
                      <a:r>
                        <a:rPr lang="ru-RU" sz="1350" kern="1200" dirty="0" smtClean="0">
                          <a:solidFill>
                            <a:schemeClr val="dk1"/>
                          </a:solidFill>
                          <a:latin typeface="+mn-lt"/>
                          <a:ea typeface="+mn-ea"/>
                          <a:cs typeface="+mn-cs"/>
                        </a:rPr>
                        <a:t>890,0 </a:t>
                      </a:r>
                      <a:endParaRPr lang="ru-RU" sz="1400" dirty="0"/>
                    </a:p>
                  </a:txBody>
                  <a:tcPr/>
                </a:tc>
                <a:tc>
                  <a:txBody>
                    <a:bodyPr/>
                    <a:lstStyle/>
                    <a:p>
                      <a:pPr algn="ctr"/>
                      <a:r>
                        <a:rPr lang="ru-RU" sz="1350" kern="1200" dirty="0" smtClean="0">
                          <a:solidFill>
                            <a:schemeClr val="dk1"/>
                          </a:solidFill>
                          <a:latin typeface="+mn-lt"/>
                          <a:ea typeface="+mn-ea"/>
                          <a:cs typeface="+mn-cs"/>
                        </a:rPr>
                        <a:t>890,0 </a:t>
                      </a:r>
                      <a:endParaRPr lang="ru-RU" sz="1400" dirty="0"/>
                    </a:p>
                  </a:txBody>
                  <a:tcPr/>
                </a:tc>
                <a:tc>
                  <a:txBody>
                    <a:bodyPr/>
                    <a:lstStyle/>
                    <a:p>
                      <a:pPr algn="ctr"/>
                      <a:r>
                        <a:rPr lang="ru-RU" sz="1350" kern="1200" dirty="0" smtClean="0">
                          <a:solidFill>
                            <a:schemeClr val="dk1"/>
                          </a:solidFill>
                          <a:latin typeface="+mn-lt"/>
                          <a:ea typeface="+mn-ea"/>
                          <a:cs typeface="+mn-cs"/>
                        </a:rPr>
                        <a:t>690,0 </a:t>
                      </a:r>
                      <a:endParaRPr lang="ru-RU" sz="1400" dirty="0"/>
                    </a:p>
                  </a:txBody>
                  <a:tcPr/>
                </a:tc>
              </a:tr>
              <a:tr h="702760">
                <a:tc>
                  <a:txBody>
                    <a:bodyPr/>
                    <a:lstStyle/>
                    <a:p>
                      <a:r>
                        <a:rPr lang="ru-RU" sz="1350" i="0" u="none" kern="1200" dirty="0" smtClean="0">
                          <a:solidFill>
                            <a:schemeClr val="dk1"/>
                          </a:solidFill>
                          <a:latin typeface="+mn-lt"/>
                          <a:ea typeface="+mn-ea"/>
                          <a:cs typeface="+mn-cs"/>
                        </a:rPr>
                        <a:t>Разработка проектно-сметной документации для строительства, капитального ремонта и реконструкции объектов муниципальной собственности </a:t>
                      </a:r>
                      <a:endParaRPr lang="ru-RU" sz="1400" i="0" u="none" dirty="0"/>
                    </a:p>
                  </a:txBody>
                  <a:tcPr/>
                </a:tc>
                <a:tc>
                  <a:txBody>
                    <a:bodyPr/>
                    <a:lstStyle/>
                    <a:p>
                      <a:pPr algn="ctr"/>
                      <a:r>
                        <a:rPr lang="ru-RU" sz="1350" kern="1200" dirty="0" smtClean="0">
                          <a:solidFill>
                            <a:schemeClr val="dk1"/>
                          </a:solidFill>
                          <a:latin typeface="+mn-lt"/>
                          <a:ea typeface="+mn-ea"/>
                          <a:cs typeface="+mn-cs"/>
                        </a:rPr>
                        <a:t>2800,0 </a:t>
                      </a:r>
                      <a:endParaRPr lang="ru-RU" sz="1400" dirty="0"/>
                    </a:p>
                  </a:txBody>
                  <a:tcPr/>
                </a:tc>
                <a:tc>
                  <a:txBody>
                    <a:bodyPr/>
                    <a:lstStyle/>
                    <a:p>
                      <a:pPr algn="ctr"/>
                      <a:r>
                        <a:rPr lang="ru-RU" sz="1350" kern="1200" dirty="0" smtClean="0">
                          <a:solidFill>
                            <a:schemeClr val="dk1"/>
                          </a:solidFill>
                          <a:latin typeface="+mn-lt"/>
                          <a:ea typeface="+mn-ea"/>
                          <a:cs typeface="+mn-cs"/>
                        </a:rPr>
                        <a:t>2800,0 </a:t>
                      </a:r>
                      <a:endParaRPr lang="ru-RU" sz="1400" dirty="0"/>
                    </a:p>
                  </a:txBody>
                  <a:tcPr/>
                </a:tc>
                <a:tc>
                  <a:txBody>
                    <a:bodyPr/>
                    <a:lstStyle/>
                    <a:p>
                      <a:pPr algn="ctr"/>
                      <a:r>
                        <a:rPr lang="ru-RU" sz="1350" kern="1200" dirty="0" smtClean="0">
                          <a:solidFill>
                            <a:schemeClr val="dk1"/>
                          </a:solidFill>
                          <a:latin typeface="+mn-lt"/>
                          <a:ea typeface="+mn-ea"/>
                          <a:cs typeface="+mn-cs"/>
                        </a:rPr>
                        <a:t>2800,0 </a:t>
                      </a:r>
                      <a:endParaRPr lang="ru-RU" sz="1400" dirty="0"/>
                    </a:p>
                  </a:txBody>
                  <a:tcPr/>
                </a:tc>
              </a:tr>
            </a:tbl>
          </a:graphicData>
        </a:graphic>
      </p:graphicFrame>
      <p:sp>
        <p:nvSpPr>
          <p:cNvPr id="3" name="Прямоугольник 2"/>
          <p:cNvSpPr/>
          <p:nvPr/>
        </p:nvSpPr>
        <p:spPr>
          <a:xfrm>
            <a:off x="188640" y="1124617"/>
            <a:ext cx="504056"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13</a:t>
            </a:r>
            <a:endParaRPr lang="ru-RU" dirty="0"/>
          </a:p>
        </p:txBody>
      </p:sp>
    </p:spTree>
    <p:extLst>
      <p:ext uri="{BB962C8B-B14F-4D97-AF65-F5344CB8AC3E}">
        <p14:creationId xmlns:p14="http://schemas.microsoft.com/office/powerpoint/2010/main" val="11965432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cap="small" dirty="0" smtClean="0"/>
              <a:t>МП Мероприятия в области охраны окружающей среды</a:t>
            </a:r>
            <a:endParaRPr lang="ru-RU" dirty="0"/>
          </a:p>
        </p:txBody>
      </p:sp>
      <p:graphicFrame>
        <p:nvGraphicFramePr>
          <p:cNvPr id="5" name="Содержимое 4"/>
          <p:cNvGraphicFramePr>
            <a:graphicFrameLocks noGrp="1"/>
          </p:cNvGraphicFramePr>
          <p:nvPr>
            <p:ph idx="1"/>
          </p:nvPr>
        </p:nvGraphicFramePr>
        <p:xfrm>
          <a:off x="1340768" y="2339752"/>
          <a:ext cx="4943475" cy="50371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Номер слайда 3"/>
          <p:cNvSpPr>
            <a:spLocks noGrp="1"/>
          </p:cNvSpPr>
          <p:nvPr>
            <p:ph type="sldNum" sz="quarter" idx="12"/>
          </p:nvPr>
        </p:nvSpPr>
        <p:spPr/>
        <p:txBody>
          <a:bodyPr/>
          <a:lstStyle/>
          <a:p>
            <a:fld id="{91974DF9-AD47-4691-BA21-BBFCE3637A9A}" type="slidenum">
              <a:rPr kumimoji="0" lang="en-US" smtClean="0"/>
              <a:pPr/>
              <a:t>14</a:t>
            </a:fld>
            <a:endParaRPr kumimoji="0"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8719" y="1403648"/>
            <a:ext cx="5546607" cy="486054"/>
          </a:xfrm>
        </p:spPr>
        <p:txBody>
          <a:bodyPr>
            <a:noAutofit/>
          </a:bodyPr>
          <a:lstStyle/>
          <a:p>
            <a:pPr algn="ctr"/>
            <a:r>
              <a:rPr lang="ru-RU" sz="1600" b="1" dirty="0">
                <a:solidFill>
                  <a:srgbClr val="C00000"/>
                </a:solidFill>
              </a:rPr>
              <a:t>МП  «Защита населения и территории </a:t>
            </a:r>
            <a:r>
              <a:rPr lang="ru-RU" sz="1600" b="1" dirty="0" err="1">
                <a:solidFill>
                  <a:srgbClr val="C00000"/>
                </a:solidFill>
              </a:rPr>
              <a:t>Курумканского</a:t>
            </a:r>
            <a:r>
              <a:rPr lang="ru-RU" sz="1600" b="1" dirty="0">
                <a:solidFill>
                  <a:srgbClr val="C00000"/>
                </a:solidFill>
              </a:rPr>
              <a:t> района от ЧС природного и техногенного характера»,</a:t>
            </a:r>
            <a:br>
              <a:rPr lang="ru-RU" sz="1600" b="1" dirty="0">
                <a:solidFill>
                  <a:srgbClr val="C00000"/>
                </a:solidFill>
              </a:rPr>
            </a:br>
            <a:endParaRPr lang="ru-RU" sz="1600" b="1" dirty="0">
              <a:solidFill>
                <a:srgbClr val="C00000"/>
              </a:solidFill>
            </a:endParaRPr>
          </a:p>
        </p:txBody>
      </p:sp>
      <p:pic>
        <p:nvPicPr>
          <p:cNvPr id="6" name="Рисунок 5" descr="images (7).jpg"/>
          <p:cNvPicPr>
            <a:picLocks noChangeAspect="1"/>
          </p:cNvPicPr>
          <p:nvPr/>
        </p:nvPicPr>
        <p:blipFill>
          <a:blip r:embed="rId2" cstate="print"/>
          <a:stretch>
            <a:fillRect/>
          </a:stretch>
        </p:blipFill>
        <p:spPr>
          <a:xfrm>
            <a:off x="4493109" y="347534"/>
            <a:ext cx="1962218" cy="828263"/>
          </a:xfrm>
          <a:prstGeom prst="rect">
            <a:avLst/>
          </a:prstGeom>
        </p:spPr>
      </p:pic>
      <p:sp>
        <p:nvSpPr>
          <p:cNvPr id="4" name="TextBox 3"/>
          <p:cNvSpPr txBox="1"/>
          <p:nvPr/>
        </p:nvSpPr>
        <p:spPr>
          <a:xfrm>
            <a:off x="908720" y="2771800"/>
            <a:ext cx="3377366" cy="2308324"/>
          </a:xfrm>
          <a:prstGeom prst="rect">
            <a:avLst/>
          </a:prstGeom>
          <a:noFill/>
        </p:spPr>
        <p:txBody>
          <a:bodyPr wrap="square" rtlCol="0">
            <a:spAutoFit/>
          </a:bodyPr>
          <a:lstStyle/>
          <a:p>
            <a:r>
              <a:rPr lang="x-none" smtClean="0"/>
              <a:t>По данной </a:t>
            </a:r>
            <a:r>
              <a:rPr lang="ru-RU" dirty="0" smtClean="0"/>
              <a:t>под</a:t>
            </a:r>
            <a:r>
              <a:rPr lang="x-none" smtClean="0"/>
              <a:t>программе предусмотрены расходы </a:t>
            </a:r>
            <a:r>
              <a:rPr lang="ru-RU" dirty="0" smtClean="0"/>
              <a:t>за счет средств местного бюджета на 2024 год – 1263,9 тыс. рублей, на  2025 год – по 510,0 тыс. рублей,  на 2026 год - 310,0 тыс. рублей.</a:t>
            </a:r>
            <a:endParaRPr lang="ru-RU" dirty="0"/>
          </a:p>
        </p:txBody>
      </p:sp>
      <p:sp>
        <p:nvSpPr>
          <p:cNvPr id="10" name="TextBox 9"/>
          <p:cNvSpPr txBox="1"/>
          <p:nvPr/>
        </p:nvSpPr>
        <p:spPr>
          <a:xfrm>
            <a:off x="2636912" y="5508104"/>
            <a:ext cx="3818415" cy="1754326"/>
          </a:xfrm>
          <a:prstGeom prst="rect">
            <a:avLst/>
          </a:prstGeom>
          <a:noFill/>
        </p:spPr>
        <p:txBody>
          <a:bodyPr wrap="square" rtlCol="0">
            <a:spAutoFit/>
          </a:bodyPr>
          <a:lstStyle/>
          <a:p>
            <a:r>
              <a:rPr lang="x-none" smtClean="0"/>
              <a:t>По данной подпрограмме предусмотрены расходы </a:t>
            </a:r>
            <a:r>
              <a:rPr lang="ru-RU" dirty="0" smtClean="0"/>
              <a:t>за счет местного бюджета на 2024 и 2025 годы  – по 450,0 тыс. рублей, на 2026 год – 300,0 тыс. рублей.</a:t>
            </a:r>
            <a:endParaRPr lang="ru-RU" dirty="0"/>
          </a:p>
        </p:txBody>
      </p:sp>
      <p:pic>
        <p:nvPicPr>
          <p:cNvPr id="5" name="Рисунок 4"/>
          <p:cNvPicPr>
            <a:picLocks noChangeAspect="1"/>
          </p:cNvPicPr>
          <p:nvPr/>
        </p:nvPicPr>
        <p:blipFill rotWithShape="1">
          <a:blip cstate="print"/>
          <a:srcRect l="18683" t="9234" r="32059" b="10729"/>
          <a:stretch/>
        </p:blipFill>
        <p:spPr>
          <a:xfrm>
            <a:off x="606248" y="5443138"/>
            <a:ext cx="2016224" cy="1872208"/>
          </a:xfrm>
          <a:prstGeom prst="rect">
            <a:avLst/>
          </a:prstGeom>
        </p:spPr>
      </p:pic>
      <p:sp>
        <p:nvSpPr>
          <p:cNvPr id="8" name="Скругленный прямоугольник 7"/>
          <p:cNvSpPr/>
          <p:nvPr/>
        </p:nvSpPr>
        <p:spPr>
          <a:xfrm>
            <a:off x="4221088" y="3098844"/>
            <a:ext cx="2016224" cy="1689180"/>
          </a:xfrm>
          <a:prstGeom prst="roundRect">
            <a:avLst>
              <a:gd name="adj" fmla="val 16670"/>
            </a:avLst>
          </a:prstGeom>
          <a:blipFill>
            <a:blip r:embed="rId3" cstate="print">
              <a:extLst>
                <a:ext uri="{28A0092B-C50C-407E-A947-70E740481C1C}">
                  <a14:useLocalDpi xmlns:a14="http://schemas.microsoft.com/office/drawing/2010/main" val="0"/>
                </a:ext>
              </a:extLst>
            </a:blip>
            <a:srcRect/>
            <a:stretch>
              <a:fillRect l="-39000" r="-39000"/>
            </a:stretch>
          </a:bli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 name="Прямоугольник 2"/>
          <p:cNvSpPr/>
          <p:nvPr/>
        </p:nvSpPr>
        <p:spPr>
          <a:xfrm>
            <a:off x="188640" y="1095455"/>
            <a:ext cx="504056"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15</a:t>
            </a:r>
            <a:endParaRPr lang="ru-RU" dirty="0"/>
          </a:p>
        </p:txBody>
      </p:sp>
    </p:spTree>
    <p:extLst>
      <p:ext uri="{BB962C8B-B14F-4D97-AF65-F5344CB8AC3E}">
        <p14:creationId xmlns:p14="http://schemas.microsoft.com/office/powerpoint/2010/main" val="25486254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419199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153" y="251520"/>
            <a:ext cx="5109686" cy="576064"/>
          </a:xfrm>
          <a:prstGeom prst="rect">
            <a:avLst/>
          </a:prstGeom>
          <a:solidFill>
            <a:schemeClr val="accent2"/>
          </a:solidFill>
          <a:ln cap="sq" cmpd="sng">
            <a:solidFill>
              <a:schemeClr val="accent1"/>
            </a:solidFill>
            <a:bevel/>
          </a:ln>
          <a:effectLst/>
        </p:spPr>
        <p:txBody>
          <a:bodyPr vert="horz" wrap="square" lIns="91440" tIns="45720" rIns="91440" bIns="45720" rtlCol="0" anchor="t">
            <a:noAutofit/>
          </a:bodyPr>
          <a:lstStyle/>
          <a:p>
            <a:r>
              <a:rPr lang="ru-RU" sz="1800" cap="small" dirty="0" smtClean="0"/>
              <a:t>МП Повышение безопасности дорожного движения в МО «</a:t>
            </a:r>
            <a:r>
              <a:rPr lang="ru-RU" sz="1800" cap="small" dirty="0" err="1" smtClean="0"/>
              <a:t>Курумканский</a:t>
            </a:r>
            <a:r>
              <a:rPr lang="ru-RU" sz="1800" cap="small" dirty="0" smtClean="0"/>
              <a:t> район»</a:t>
            </a:r>
            <a:endParaRPr lang="ru-RU" sz="1800" dirty="0"/>
          </a:p>
        </p:txBody>
      </p:sp>
      <p:sp>
        <p:nvSpPr>
          <p:cNvPr id="2" name="Номер слайда 1"/>
          <p:cNvSpPr>
            <a:spLocks noGrp="1"/>
          </p:cNvSpPr>
          <p:nvPr>
            <p:ph type="sldNum" sz="quarter" idx="7"/>
          </p:nvPr>
        </p:nvSpPr>
        <p:spPr>
          <a:xfrm>
            <a:off x="6310884" y="6849161"/>
            <a:ext cx="261367" cy="115416"/>
          </a:xfrm>
        </p:spPr>
        <p:txBody>
          <a:bodyPr/>
          <a:lstStyle/>
          <a:p>
            <a:pPr marL="77158">
              <a:lnSpc>
                <a:spcPts val="930"/>
              </a:lnSpc>
            </a:pPr>
            <a:fld id="{81D60167-4931-47E6-BA6A-407CBD079E47}" type="slidenum">
              <a:rPr lang="ru-RU" smtClean="0"/>
              <a:pPr marL="77158">
                <a:lnSpc>
                  <a:spcPts val="930"/>
                </a:lnSpc>
              </a:pPr>
              <a:t>17</a:t>
            </a:fld>
            <a:endParaRPr lang="ru-RU" dirty="0"/>
          </a:p>
        </p:txBody>
      </p:sp>
      <p:graphicFrame>
        <p:nvGraphicFramePr>
          <p:cNvPr id="13" name="Таблица 12"/>
          <p:cNvGraphicFramePr>
            <a:graphicFrameLocks noGrp="1"/>
          </p:cNvGraphicFramePr>
          <p:nvPr>
            <p:extLst>
              <p:ext uri="{D42A27DB-BD31-4B8C-83A1-F6EECF244321}">
                <p14:modId xmlns:p14="http://schemas.microsoft.com/office/powerpoint/2010/main" val="4106437984"/>
              </p:ext>
            </p:extLst>
          </p:nvPr>
        </p:nvGraphicFramePr>
        <p:xfrm>
          <a:off x="404664" y="1750914"/>
          <a:ext cx="6336704" cy="2677070"/>
        </p:xfrm>
        <a:graphic>
          <a:graphicData uri="http://schemas.openxmlformats.org/drawingml/2006/table">
            <a:tbl>
              <a:tblPr firstRow="1" bandRow="1"/>
              <a:tblGrid>
                <a:gridCol w="2352234"/>
                <a:gridCol w="1271640"/>
                <a:gridCol w="1356415"/>
                <a:gridCol w="1356415"/>
              </a:tblGrid>
              <a:tr h="693235">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r>
                        <a:rPr lang="ru-RU" sz="1400" dirty="0" smtClean="0"/>
                        <a:t>Направление</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pPr algn="ctr"/>
                      <a:r>
                        <a:rPr lang="ru-RU" sz="1400" dirty="0" smtClean="0"/>
                        <a:t>2024 год</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pPr algn="ctr"/>
                      <a:r>
                        <a:rPr lang="ru-RU" sz="1400" dirty="0" smtClean="0"/>
                        <a:t>2025 год</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pPr algn="ctr"/>
                      <a:r>
                        <a:rPr lang="ru-RU" sz="1400" dirty="0" smtClean="0"/>
                        <a:t>2026 год</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r>
              <a:tr h="696670">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r>
                        <a:rPr lang="ru-RU" sz="1350" i="0" u="none" kern="1200" dirty="0" smtClean="0">
                          <a:solidFill>
                            <a:schemeClr val="dk1"/>
                          </a:solidFill>
                          <a:latin typeface="Century Gothic" panose="020B0502020202020204"/>
                          <a:ea typeface=""/>
                          <a:cs typeface=""/>
                        </a:rPr>
                        <a:t>Развитие дорожного хозяйства</a:t>
                      </a:r>
                      <a:endParaRPr lang="ru-RU" sz="1400" i="0" u="none"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350" kern="1200" dirty="0" smtClean="0">
                          <a:solidFill>
                            <a:schemeClr val="dk1"/>
                          </a:solidFill>
                          <a:effectLst/>
                          <a:latin typeface="Century Gothic" panose="020B0502020202020204"/>
                          <a:ea typeface=""/>
                          <a:cs typeface=""/>
                        </a:rPr>
                        <a:t>112 520,3 </a:t>
                      </a:r>
                      <a:r>
                        <a:rPr lang="ru-RU" sz="1350" kern="1200" dirty="0" smtClean="0">
                          <a:solidFill>
                            <a:schemeClr val="dk1"/>
                          </a:solidFill>
                          <a:latin typeface="Century Gothic" panose="020B0502020202020204"/>
                          <a:ea typeface=""/>
                          <a:cs typeface=""/>
                        </a:rPr>
                        <a:t>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350" kern="1200" dirty="0" smtClean="0">
                          <a:solidFill>
                            <a:schemeClr val="dk1"/>
                          </a:solidFill>
                          <a:latin typeface="Century Gothic" panose="020B0502020202020204"/>
                          <a:ea typeface=""/>
                          <a:cs typeface=""/>
                        </a:rPr>
                        <a:t>26935,9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350" kern="1200" dirty="0" smtClean="0">
                          <a:solidFill>
                            <a:schemeClr val="dk1"/>
                          </a:solidFill>
                          <a:latin typeface="Century Gothic" panose="020B0502020202020204"/>
                          <a:ea typeface=""/>
                          <a:cs typeface=""/>
                        </a:rPr>
                        <a:t>27613,4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r>
              <a:tr h="1287165">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r>
                        <a:rPr lang="ru-RU" sz="1350" i="0" u="none" kern="1200" dirty="0" smtClean="0">
                          <a:solidFill>
                            <a:schemeClr val="dk1"/>
                          </a:solidFill>
                          <a:latin typeface="Century Gothic" panose="020B0502020202020204"/>
                          <a:ea typeface=""/>
                          <a:cs typeface=""/>
                        </a:rPr>
                        <a:t>Повышение эффективности мер по профилактике дорожно-транспортных происшествий</a:t>
                      </a:r>
                      <a:endParaRPr lang="ru-RU" sz="1400" i="0" u="none"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350" kern="1200" dirty="0" smtClean="0">
                          <a:solidFill>
                            <a:schemeClr val="dk1"/>
                          </a:solidFill>
                          <a:latin typeface="Century Gothic" panose="020B0502020202020204"/>
                          <a:ea typeface=""/>
                          <a:cs typeface=""/>
                        </a:rPr>
                        <a:t>17,0 </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350" kern="1200" dirty="0" smtClean="0">
                          <a:solidFill>
                            <a:schemeClr val="dk1"/>
                          </a:solidFill>
                          <a:latin typeface="Century Gothic" panose="020B0502020202020204"/>
                        </a:rPr>
                        <a:t>-</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400" dirty="0" smtClean="0"/>
                        <a:t>-</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r>
            </a:tbl>
          </a:graphicData>
        </a:graphic>
      </p:graphicFrame>
    </p:spTree>
    <p:extLst>
      <p:ext uri="{BB962C8B-B14F-4D97-AF65-F5344CB8AC3E}">
        <p14:creationId xmlns:p14="http://schemas.microsoft.com/office/powerpoint/2010/main" val="30767336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TextBox 6"/>
          <p:cNvSpPr txBox="1">
            <a:spLocks noChangeArrowheads="1"/>
          </p:cNvSpPr>
          <p:nvPr/>
        </p:nvSpPr>
        <p:spPr bwMode="auto">
          <a:xfrm>
            <a:off x="404813" y="3113485"/>
            <a:ext cx="172804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Times New Roman" pitchFamily="18" charset="0"/>
              </a:defRPr>
            </a:lvl1pPr>
            <a:lvl2pPr marL="742950" indent="-285750" eaLnBrk="0" hangingPunct="0">
              <a:defRPr sz="1400">
                <a:solidFill>
                  <a:schemeClr val="tx1"/>
                </a:solidFill>
                <a:latin typeface="Times New Roman" pitchFamily="18" charset="0"/>
              </a:defRPr>
            </a:lvl2pPr>
            <a:lvl3pPr marL="1143000" indent="-228600" eaLnBrk="0" hangingPunct="0">
              <a:defRPr sz="1400">
                <a:solidFill>
                  <a:schemeClr val="tx1"/>
                </a:solidFill>
                <a:latin typeface="Times New Roman" pitchFamily="18" charset="0"/>
              </a:defRPr>
            </a:lvl3pPr>
            <a:lvl4pPr marL="1600200" indent="-228600" eaLnBrk="0" hangingPunct="0">
              <a:defRPr sz="1400">
                <a:solidFill>
                  <a:schemeClr val="tx1"/>
                </a:solidFill>
                <a:latin typeface="Times New Roman" pitchFamily="18" charset="0"/>
              </a:defRPr>
            </a:lvl4pPr>
            <a:lvl5pPr marL="2057400" indent="-228600" eaLnBrk="0" hangingPunct="0">
              <a:defRPr sz="1400">
                <a:solidFill>
                  <a:schemeClr val="tx1"/>
                </a:solidFill>
                <a:latin typeface="Times New Roman" pitchFamily="18" charset="0"/>
              </a:defRPr>
            </a:lvl5pPr>
            <a:lvl6pPr marL="2514600" indent="-228600" eaLnBrk="0" fontAlgn="base" hangingPunct="0">
              <a:spcBef>
                <a:spcPct val="0"/>
              </a:spcBef>
              <a:spcAft>
                <a:spcPct val="0"/>
              </a:spcAft>
              <a:defRPr sz="1400">
                <a:solidFill>
                  <a:schemeClr val="tx1"/>
                </a:solidFill>
                <a:latin typeface="Times New Roman" pitchFamily="18" charset="0"/>
              </a:defRPr>
            </a:lvl6pPr>
            <a:lvl7pPr marL="2971800" indent="-228600" eaLnBrk="0" fontAlgn="base" hangingPunct="0">
              <a:spcBef>
                <a:spcPct val="0"/>
              </a:spcBef>
              <a:spcAft>
                <a:spcPct val="0"/>
              </a:spcAft>
              <a:defRPr sz="1400">
                <a:solidFill>
                  <a:schemeClr val="tx1"/>
                </a:solidFill>
                <a:latin typeface="Times New Roman" pitchFamily="18" charset="0"/>
              </a:defRPr>
            </a:lvl7pPr>
            <a:lvl8pPr marL="3429000" indent="-228600" eaLnBrk="0" fontAlgn="base" hangingPunct="0">
              <a:spcBef>
                <a:spcPct val="0"/>
              </a:spcBef>
              <a:spcAft>
                <a:spcPct val="0"/>
              </a:spcAft>
              <a:defRPr sz="1400">
                <a:solidFill>
                  <a:schemeClr val="tx1"/>
                </a:solidFill>
                <a:latin typeface="Times New Roman" pitchFamily="18" charset="0"/>
              </a:defRPr>
            </a:lvl8pPr>
            <a:lvl9pPr marL="3886200" indent="-228600" eaLnBrk="0" fontAlgn="base" hangingPunct="0">
              <a:spcBef>
                <a:spcPct val="0"/>
              </a:spcBef>
              <a:spcAft>
                <a:spcPct val="0"/>
              </a:spcAft>
              <a:defRPr sz="1400">
                <a:solidFill>
                  <a:schemeClr val="tx1"/>
                </a:solidFill>
                <a:latin typeface="Times New Roman" pitchFamily="18" charset="0"/>
              </a:defRPr>
            </a:lvl9pPr>
          </a:lstStyle>
          <a:p>
            <a:pPr eaLnBrk="1" hangingPunct="1"/>
            <a:r>
              <a:rPr lang="ru-RU" sz="3000" b="1" dirty="0">
                <a:solidFill>
                  <a:prstClr val="white"/>
                </a:solidFill>
                <a:latin typeface="Constantia" pitchFamily="18" charset="0"/>
              </a:rPr>
              <a:t>долг</a:t>
            </a:r>
          </a:p>
        </p:txBody>
      </p:sp>
      <p:sp>
        <p:nvSpPr>
          <p:cNvPr id="6" name="object 3"/>
          <p:cNvSpPr txBox="1">
            <a:spLocks/>
          </p:cNvSpPr>
          <p:nvPr/>
        </p:nvSpPr>
        <p:spPr>
          <a:xfrm>
            <a:off x="980728" y="395536"/>
            <a:ext cx="5109686" cy="276999"/>
          </a:xfrm>
          <a:prstGeom prst="rect">
            <a:avLst/>
          </a:prstGeom>
          <a:noFill/>
          <a:ln cap="sq" cmpd="sng">
            <a:noFill/>
            <a:bevel/>
          </a:ln>
          <a:effectLst/>
        </p:spPr>
        <p:txBody>
          <a:bodyPr vert="horz" wrap="square" lIns="91440" tIns="45720" rIns="91440" bIns="45720" rtlCol="0" anchor="t">
            <a:noAutofit/>
          </a:bodyPr>
          <a:lstStyle>
            <a:lvl1pPr algn="ctr" defTabSz="342900">
              <a:spcBef>
                <a:spcPct val="0"/>
              </a:spcBef>
              <a:defRPr b="0" i="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defRPr>
            </a:lvl1pPr>
          </a:lstStyle>
          <a:p>
            <a:r>
              <a:rPr lang="ru-RU" b="1" cap="small" dirty="0" smtClean="0"/>
              <a:t>МП Мероприятия по противодействию терроризму и по профилактике экстремизма в муниципальном образовании "</a:t>
            </a:r>
            <a:r>
              <a:rPr lang="ru-RU" b="1" cap="small" dirty="0" err="1" smtClean="0"/>
              <a:t>Курумканский</a:t>
            </a:r>
            <a:r>
              <a:rPr lang="ru-RU" b="1" cap="small" dirty="0" smtClean="0"/>
              <a:t> район </a:t>
            </a:r>
            <a:endParaRPr lang="ru-RU" b="1" dirty="0"/>
          </a:p>
        </p:txBody>
      </p:sp>
      <p:sp>
        <p:nvSpPr>
          <p:cNvPr id="3" name="Прямоугольник 2"/>
          <p:cNvSpPr/>
          <p:nvPr/>
        </p:nvSpPr>
        <p:spPr>
          <a:xfrm>
            <a:off x="653034" y="2915816"/>
            <a:ext cx="5657850" cy="923330"/>
          </a:xfrm>
          <a:prstGeom prst="rect">
            <a:avLst/>
          </a:prstGeom>
          <a:ln>
            <a:solidFill>
              <a:schemeClr val="accent1"/>
            </a:solidFill>
          </a:ln>
        </p:spPr>
        <p:txBody>
          <a:bodyPr wrap="square">
            <a:spAutoFit/>
          </a:bodyPr>
          <a:lstStyle/>
          <a:p>
            <a:r>
              <a:rPr lang="ru-RU" dirty="0" smtClean="0">
                <a:solidFill>
                  <a:srgbClr val="EF7007"/>
                </a:solidFill>
              </a:rPr>
              <a:t>Финансовое обеспечение программы из местного бюджета на 2024  и 2025 годы составляет 338,4 тыс. рублей.</a:t>
            </a:r>
            <a:endParaRPr lang="ru-RU" dirty="0">
              <a:solidFill>
                <a:srgbClr val="EF7007"/>
              </a:solidFill>
            </a:endParaRPr>
          </a:p>
        </p:txBody>
      </p:sp>
      <p:sp>
        <p:nvSpPr>
          <p:cNvPr id="2" name="Номер слайда 1"/>
          <p:cNvSpPr>
            <a:spLocks noGrp="1"/>
          </p:cNvSpPr>
          <p:nvPr>
            <p:ph type="sldNum" sz="quarter" idx="12"/>
          </p:nvPr>
        </p:nvSpPr>
        <p:spPr/>
        <p:txBody>
          <a:bodyPr/>
          <a:lstStyle/>
          <a:p>
            <a:pPr>
              <a:defRPr/>
            </a:pPr>
            <a:fld id="{C066814C-8BE6-4480-BC39-9DBC5118CDE2}" type="slidenum">
              <a:rPr lang="ru-RU" smtClean="0"/>
              <a:pPr>
                <a:defRPr/>
              </a:pPr>
              <a:t>18</a:t>
            </a:fld>
            <a:endParaRPr lang="ru-RU" dirty="0"/>
          </a:p>
        </p:txBody>
      </p:sp>
    </p:spTree>
    <p:extLst>
      <p:ext uri="{BB962C8B-B14F-4D97-AF65-F5344CB8AC3E}">
        <p14:creationId xmlns:p14="http://schemas.microsoft.com/office/powerpoint/2010/main" val="589568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cap="small" dirty="0" smtClean="0">
                <a:solidFill>
                  <a:srgbClr val="EF7007"/>
                </a:solidFill>
              </a:rPr>
              <a:t>МП Благоустройство мест массового отдыха и территорий, прилегающих к местам туристического показа и развитие лечебно-оздоровительных местностей </a:t>
            </a:r>
            <a:endParaRPr lang="ru-RU" dirty="0">
              <a:solidFill>
                <a:srgbClr val="EF7007"/>
              </a:solidFill>
            </a:endParaRPr>
          </a:p>
        </p:txBody>
      </p:sp>
      <p:sp>
        <p:nvSpPr>
          <p:cNvPr id="4" name="Текст 3"/>
          <p:cNvSpPr>
            <a:spLocks noGrp="1"/>
          </p:cNvSpPr>
          <p:nvPr>
            <p:ph type="body" idx="1"/>
          </p:nvPr>
        </p:nvSpPr>
        <p:spPr>
          <a:xfrm>
            <a:off x="1456813" y="4932040"/>
            <a:ext cx="4943989" cy="4211959"/>
          </a:xfrm>
        </p:spPr>
        <p:txBody>
          <a:bodyPr>
            <a:normAutofit/>
          </a:bodyPr>
          <a:lstStyle/>
          <a:p>
            <a:r>
              <a:rPr lang="ru-RU" sz="1800" dirty="0" smtClean="0">
                <a:solidFill>
                  <a:srgbClr val="EF7007"/>
                </a:solidFill>
              </a:rPr>
              <a:t>На поддержку и стимулирование развития лечебно-оздоровительных местностей и курортов местного значения предусмотрены  за счет средств местного бюджета на 2024 – 2026  годы – по 359,0 тыс. рублей</a:t>
            </a:r>
            <a:endParaRPr lang="ru-RU" sz="1800" dirty="0">
              <a:solidFill>
                <a:srgbClr val="EF7007"/>
              </a:solidFill>
            </a:endParaRPr>
          </a:p>
        </p:txBody>
      </p:sp>
      <p:sp>
        <p:nvSpPr>
          <p:cNvPr id="2" name="Номер слайда 1"/>
          <p:cNvSpPr>
            <a:spLocks noGrp="1"/>
          </p:cNvSpPr>
          <p:nvPr>
            <p:ph type="sldNum" sz="quarter" idx="12"/>
          </p:nvPr>
        </p:nvSpPr>
        <p:spPr/>
        <p:txBody>
          <a:bodyPr/>
          <a:lstStyle/>
          <a:p>
            <a:fld id="{91974DF9-AD47-4691-BA21-BBFCE3637A9A}" type="slidenum">
              <a:rPr kumimoji="0" lang="en-US" smtClean="0"/>
              <a:pPr/>
              <a:t>19</a:t>
            </a:fld>
            <a:endParaRPr kumimoji="0"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76021" y="2887219"/>
            <a:ext cx="4640580" cy="424052"/>
          </a:xfrm>
          <a:prstGeom prst="rect">
            <a:avLst/>
          </a:prstGeom>
          <a:blipFill>
            <a:blip r:embed="rId2" cstate="print"/>
            <a:stretch>
              <a:fillRect/>
            </a:stretch>
          </a:blipFill>
        </p:spPr>
        <p:txBody>
          <a:bodyPr wrap="square" lIns="0" tIns="0" rIns="0" bIns="0" rtlCol="0"/>
          <a:lstStyle/>
          <a:p>
            <a:endParaRPr sz="1350"/>
          </a:p>
        </p:txBody>
      </p:sp>
      <p:sp>
        <p:nvSpPr>
          <p:cNvPr id="4" name="object 4"/>
          <p:cNvSpPr txBox="1"/>
          <p:nvPr/>
        </p:nvSpPr>
        <p:spPr>
          <a:xfrm>
            <a:off x="476672" y="2400300"/>
            <a:ext cx="6097007" cy="399629"/>
          </a:xfrm>
          <a:prstGeom prst="rect">
            <a:avLst/>
          </a:prstGeom>
          <a:solidFill>
            <a:schemeClr val="accent4">
              <a:lumMod val="20000"/>
              <a:lumOff val="80000"/>
            </a:schemeClr>
          </a:solidFill>
          <a:ln w="9144">
            <a:solidFill>
              <a:srgbClr val="7C5F9F"/>
            </a:solidFill>
          </a:ln>
        </p:spPr>
        <p:txBody>
          <a:bodyPr vert="horz" wrap="square" lIns="0" tIns="151924" rIns="0" bIns="0" rtlCol="0">
            <a:spAutoFit/>
          </a:bodyPr>
          <a:lstStyle/>
          <a:p>
            <a:pPr marL="65251">
              <a:spcBef>
                <a:spcPts val="1196"/>
              </a:spcBef>
            </a:pPr>
            <a:r>
              <a:rPr sz="1600" b="1" spc="-8" dirty="0" err="1">
                <a:solidFill>
                  <a:srgbClr val="002060"/>
                </a:solidFill>
                <a:latin typeface="Calibri"/>
                <a:cs typeface="Calibri"/>
              </a:rPr>
              <a:t>Бюджетно</a:t>
            </a:r>
            <a:r>
              <a:rPr lang="ru-RU" sz="1600" b="1" spc="-8" dirty="0">
                <a:solidFill>
                  <a:srgbClr val="002060"/>
                </a:solidFill>
                <a:latin typeface="Calibri"/>
                <a:cs typeface="Calibri"/>
              </a:rPr>
              <a:t>е</a:t>
            </a:r>
            <a:r>
              <a:rPr sz="1600" b="1" spc="-8" dirty="0">
                <a:solidFill>
                  <a:srgbClr val="002060"/>
                </a:solidFill>
                <a:latin typeface="Calibri"/>
                <a:cs typeface="Calibri"/>
              </a:rPr>
              <a:t> </a:t>
            </a:r>
            <a:r>
              <a:rPr sz="1600" b="1" dirty="0" err="1">
                <a:solidFill>
                  <a:srgbClr val="002060"/>
                </a:solidFill>
                <a:latin typeface="Calibri"/>
                <a:cs typeface="Calibri"/>
              </a:rPr>
              <a:t>послани</a:t>
            </a:r>
            <a:r>
              <a:rPr lang="ru-RU" sz="1600" b="1" dirty="0">
                <a:solidFill>
                  <a:srgbClr val="002060"/>
                </a:solidFill>
                <a:latin typeface="Calibri"/>
                <a:cs typeface="Calibri"/>
              </a:rPr>
              <a:t>е</a:t>
            </a:r>
            <a:r>
              <a:rPr sz="1600" b="1" dirty="0">
                <a:solidFill>
                  <a:srgbClr val="002060"/>
                </a:solidFill>
                <a:latin typeface="Calibri"/>
                <a:cs typeface="Calibri"/>
              </a:rPr>
              <a:t> </a:t>
            </a:r>
            <a:r>
              <a:rPr sz="1600" b="1" spc="-4" dirty="0">
                <a:solidFill>
                  <a:srgbClr val="002060"/>
                </a:solidFill>
                <a:latin typeface="Calibri"/>
                <a:cs typeface="Calibri"/>
              </a:rPr>
              <a:t>Президента </a:t>
            </a:r>
            <a:r>
              <a:rPr sz="1600" b="1" spc="-8" dirty="0">
                <a:solidFill>
                  <a:srgbClr val="002060"/>
                </a:solidFill>
                <a:latin typeface="Calibri"/>
                <a:cs typeface="Calibri"/>
              </a:rPr>
              <a:t>Российской</a:t>
            </a:r>
            <a:r>
              <a:rPr sz="1600" b="1" spc="-64" dirty="0">
                <a:solidFill>
                  <a:srgbClr val="002060"/>
                </a:solidFill>
                <a:latin typeface="Calibri"/>
                <a:cs typeface="Calibri"/>
              </a:rPr>
              <a:t> </a:t>
            </a:r>
            <a:r>
              <a:rPr sz="1600" b="1" spc="-4" dirty="0">
                <a:solidFill>
                  <a:srgbClr val="002060"/>
                </a:solidFill>
                <a:latin typeface="Calibri"/>
                <a:cs typeface="Calibri"/>
              </a:rPr>
              <a:t>Федерации</a:t>
            </a:r>
            <a:endParaRPr sz="1600" dirty="0">
              <a:solidFill>
                <a:srgbClr val="002060"/>
              </a:solidFill>
              <a:latin typeface="Calibri"/>
              <a:cs typeface="Calibri"/>
            </a:endParaRPr>
          </a:p>
        </p:txBody>
      </p:sp>
      <p:sp>
        <p:nvSpPr>
          <p:cNvPr id="10" name="object 10"/>
          <p:cNvSpPr txBox="1"/>
          <p:nvPr/>
        </p:nvSpPr>
        <p:spPr>
          <a:xfrm>
            <a:off x="476672" y="2987824"/>
            <a:ext cx="6097008" cy="399629"/>
          </a:xfrm>
          <a:prstGeom prst="rect">
            <a:avLst/>
          </a:prstGeom>
          <a:solidFill>
            <a:schemeClr val="accent4">
              <a:lumMod val="20000"/>
              <a:lumOff val="80000"/>
            </a:schemeClr>
          </a:solidFill>
          <a:ln w="9144">
            <a:solidFill>
              <a:srgbClr val="7C5F9F"/>
            </a:solidFill>
          </a:ln>
        </p:spPr>
        <p:txBody>
          <a:bodyPr vert="horz" wrap="square" lIns="0" tIns="151924" rIns="0" bIns="0" rtlCol="0">
            <a:spAutoFit/>
          </a:bodyPr>
          <a:lstStyle>
            <a:defPPr>
              <a:defRPr lang="en-US"/>
            </a:defPPr>
            <a:lvl1pPr marL="65251">
              <a:spcBef>
                <a:spcPts val="1196"/>
              </a:spcBef>
              <a:defRPr sz="1600" b="1" spc="-8">
                <a:solidFill>
                  <a:srgbClr val="002060"/>
                </a:solidFill>
                <a:latin typeface="Calibri"/>
                <a:cs typeface="Calibri"/>
              </a:defRPr>
            </a:lvl1pPr>
          </a:lstStyle>
          <a:p>
            <a:r>
              <a:rPr lang="ru-RU" dirty="0"/>
              <a:t>Основные направления бюджетной политики</a:t>
            </a:r>
            <a:endParaRPr dirty="0"/>
          </a:p>
        </p:txBody>
      </p:sp>
      <p:sp>
        <p:nvSpPr>
          <p:cNvPr id="13" name="object 13"/>
          <p:cNvSpPr txBox="1"/>
          <p:nvPr/>
        </p:nvSpPr>
        <p:spPr>
          <a:xfrm>
            <a:off x="476672" y="3635896"/>
            <a:ext cx="6097008" cy="399629"/>
          </a:xfrm>
          <a:prstGeom prst="rect">
            <a:avLst/>
          </a:prstGeom>
          <a:solidFill>
            <a:schemeClr val="accent4">
              <a:lumMod val="20000"/>
              <a:lumOff val="80000"/>
            </a:schemeClr>
          </a:solidFill>
          <a:ln w="9144">
            <a:solidFill>
              <a:srgbClr val="7C5F9F"/>
            </a:solidFill>
          </a:ln>
        </p:spPr>
        <p:txBody>
          <a:bodyPr vert="horz" wrap="square" lIns="0" tIns="151924" rIns="0" bIns="0" rtlCol="0">
            <a:spAutoFit/>
          </a:bodyPr>
          <a:lstStyle>
            <a:defPPr>
              <a:defRPr lang="en-US"/>
            </a:defPPr>
            <a:lvl1pPr marL="65251">
              <a:spcBef>
                <a:spcPts val="1196"/>
              </a:spcBef>
              <a:defRPr sz="1600" b="1" spc="-8">
                <a:solidFill>
                  <a:srgbClr val="002060"/>
                </a:solidFill>
                <a:latin typeface="Calibri"/>
                <a:cs typeface="Calibri"/>
              </a:defRPr>
            </a:lvl1pPr>
          </a:lstStyle>
          <a:p>
            <a:r>
              <a:rPr lang="ru-RU" dirty="0"/>
              <a:t>Итоги исполнения бюджета муниципального района за </a:t>
            </a:r>
            <a:r>
              <a:rPr lang="ru-RU" dirty="0" smtClean="0"/>
              <a:t>2022 </a:t>
            </a:r>
            <a:r>
              <a:rPr lang="ru-RU" dirty="0"/>
              <a:t>год</a:t>
            </a:r>
            <a:endParaRPr dirty="0"/>
          </a:p>
        </p:txBody>
      </p:sp>
      <p:sp>
        <p:nvSpPr>
          <p:cNvPr id="14" name="object 14"/>
          <p:cNvSpPr txBox="1">
            <a:spLocks noGrp="1"/>
          </p:cNvSpPr>
          <p:nvPr>
            <p:ph type="title"/>
          </p:nvPr>
        </p:nvSpPr>
        <p:spPr>
          <a:xfrm>
            <a:off x="228600" y="1628517"/>
            <a:ext cx="6466941" cy="230832"/>
          </a:xfrm>
          <a:prstGeom prst="rect">
            <a:avLst/>
          </a:prstGeom>
        </p:spPr>
        <p:txBody>
          <a:bodyPr vert="horz" wrap="square" lIns="0" tIns="0" rIns="0" bIns="0" rtlCol="0" anchor="t">
            <a:spAutoFit/>
          </a:bodyPr>
          <a:lstStyle/>
          <a:p>
            <a:pPr marL="363881"/>
            <a:r>
              <a:rPr lang="ru-RU" sz="1500" spc="-11" dirty="0">
                <a:solidFill>
                  <a:srgbClr val="CC3300"/>
                </a:solidFill>
              </a:rPr>
              <a:t>ОСНОВЫ ФОРМИРОВАНИЯ</a:t>
            </a:r>
            <a:r>
              <a:rPr sz="1500" spc="-11" dirty="0">
                <a:solidFill>
                  <a:srgbClr val="CC3300"/>
                </a:solidFill>
              </a:rPr>
              <a:t> </a:t>
            </a:r>
            <a:r>
              <a:rPr sz="1500" spc="-15" dirty="0">
                <a:solidFill>
                  <a:srgbClr val="CC3300"/>
                </a:solidFill>
              </a:rPr>
              <a:t>ПРОЕКТА </a:t>
            </a:r>
            <a:r>
              <a:rPr lang="ru-RU" sz="1500" spc="-11" dirty="0">
                <a:solidFill>
                  <a:srgbClr val="CC3300"/>
                </a:solidFill>
              </a:rPr>
              <a:t>РАЙОННОГО </a:t>
            </a:r>
            <a:r>
              <a:rPr sz="1500" spc="-23" dirty="0">
                <a:solidFill>
                  <a:srgbClr val="CC3300"/>
                </a:solidFill>
              </a:rPr>
              <a:t>БЮДЖЕТА</a:t>
            </a:r>
            <a:endParaRPr sz="1500" dirty="0"/>
          </a:p>
        </p:txBody>
      </p:sp>
      <p:sp>
        <p:nvSpPr>
          <p:cNvPr id="17" name="object 17"/>
          <p:cNvSpPr txBox="1"/>
          <p:nvPr/>
        </p:nvSpPr>
        <p:spPr>
          <a:xfrm>
            <a:off x="476672" y="4283968"/>
            <a:ext cx="6097008" cy="645850"/>
          </a:xfrm>
          <a:prstGeom prst="rect">
            <a:avLst/>
          </a:prstGeom>
          <a:solidFill>
            <a:schemeClr val="accent4">
              <a:lumMod val="20000"/>
              <a:lumOff val="80000"/>
            </a:schemeClr>
          </a:solidFill>
          <a:ln w="9144">
            <a:solidFill>
              <a:srgbClr val="7C5F9F"/>
            </a:solidFill>
          </a:ln>
        </p:spPr>
        <p:txBody>
          <a:bodyPr vert="horz" wrap="square" lIns="0" tIns="151924" rIns="0" bIns="0" rtlCol="0">
            <a:spAutoFit/>
          </a:bodyPr>
          <a:lstStyle>
            <a:defPPr>
              <a:defRPr lang="en-US"/>
            </a:defPPr>
            <a:lvl1pPr marL="65251">
              <a:spcBef>
                <a:spcPts val="1196"/>
              </a:spcBef>
              <a:defRPr sz="1600" b="1" spc="-8">
                <a:solidFill>
                  <a:srgbClr val="002060"/>
                </a:solidFill>
                <a:latin typeface="Calibri"/>
                <a:cs typeface="Calibri"/>
              </a:defRPr>
            </a:lvl1pPr>
          </a:lstStyle>
          <a:p>
            <a:r>
              <a:rPr lang="ru-RU" dirty="0"/>
              <a:t>Ожидаемое исполнение бюджета муниципального района за </a:t>
            </a:r>
            <a:r>
              <a:rPr lang="ru-RU" dirty="0" smtClean="0"/>
              <a:t>2023 </a:t>
            </a:r>
            <a:r>
              <a:rPr lang="ru-RU" dirty="0"/>
              <a:t>год</a:t>
            </a:r>
          </a:p>
        </p:txBody>
      </p:sp>
      <p:sp>
        <p:nvSpPr>
          <p:cNvPr id="18" name="object 18"/>
          <p:cNvSpPr txBox="1">
            <a:spLocks noGrp="1"/>
          </p:cNvSpPr>
          <p:nvPr>
            <p:ph type="sldNum" sz="quarter" idx="4294967295"/>
          </p:nvPr>
        </p:nvSpPr>
        <p:spPr>
          <a:xfrm>
            <a:off x="6310884" y="6964577"/>
            <a:ext cx="154781" cy="115416"/>
          </a:xfrm>
          <a:prstGeom prst="rect">
            <a:avLst/>
          </a:prstGeom>
        </p:spPr>
        <p:txBody>
          <a:bodyPr vert="horz" wrap="square" lIns="0" tIns="0" rIns="0" bIns="0" rtlCol="0" anchor="ctr">
            <a:spAutoFit/>
          </a:bodyPr>
          <a:lstStyle/>
          <a:p>
            <a:pPr marL="77158">
              <a:lnSpc>
                <a:spcPts val="930"/>
              </a:lnSpc>
            </a:pPr>
            <a:fld id="{81D60167-4931-47E6-BA6A-407CBD079E47}" type="slidenum">
              <a:rPr dirty="0"/>
              <a:pPr marL="77158">
                <a:lnSpc>
                  <a:spcPts val="930"/>
                </a:lnSpc>
              </a:pPr>
              <a:t>2</a:t>
            </a:fld>
            <a:endParaRPr dirty="0"/>
          </a:p>
        </p:txBody>
      </p:sp>
      <p:sp>
        <p:nvSpPr>
          <p:cNvPr id="24" name="object 4"/>
          <p:cNvSpPr txBox="1"/>
          <p:nvPr/>
        </p:nvSpPr>
        <p:spPr>
          <a:xfrm>
            <a:off x="476672" y="5220072"/>
            <a:ext cx="6097008" cy="645850"/>
          </a:xfrm>
          <a:prstGeom prst="rect">
            <a:avLst/>
          </a:prstGeom>
          <a:solidFill>
            <a:schemeClr val="accent4">
              <a:lumMod val="20000"/>
              <a:lumOff val="80000"/>
            </a:schemeClr>
          </a:solidFill>
          <a:ln w="9144">
            <a:solidFill>
              <a:srgbClr val="7C5F9F"/>
            </a:solidFill>
          </a:ln>
        </p:spPr>
        <p:txBody>
          <a:bodyPr vert="horz" wrap="square" lIns="0" tIns="151924" rIns="0" bIns="0" rtlCol="0">
            <a:spAutoFit/>
          </a:bodyPr>
          <a:lstStyle>
            <a:defPPr>
              <a:defRPr lang="en-US"/>
            </a:defPPr>
            <a:lvl1pPr marL="65251">
              <a:spcBef>
                <a:spcPts val="1196"/>
              </a:spcBef>
              <a:defRPr sz="1600" b="1" spc="-8">
                <a:solidFill>
                  <a:srgbClr val="002060"/>
                </a:solidFill>
                <a:latin typeface="Calibri"/>
                <a:cs typeface="Calibri"/>
              </a:defRPr>
            </a:lvl1pPr>
          </a:lstStyle>
          <a:p>
            <a:r>
              <a:rPr lang="ru-RU" dirty="0"/>
              <a:t>Прогнозные данные о поступлении доходов, представленные администраторами доходов бюджета муниципального района</a:t>
            </a:r>
            <a:endParaRPr dirty="0"/>
          </a:p>
        </p:txBody>
      </p:sp>
      <p:sp>
        <p:nvSpPr>
          <p:cNvPr id="25" name="object 4"/>
          <p:cNvSpPr txBox="1"/>
          <p:nvPr/>
        </p:nvSpPr>
        <p:spPr>
          <a:xfrm>
            <a:off x="476672" y="6156176"/>
            <a:ext cx="6097008" cy="1138293"/>
          </a:xfrm>
          <a:prstGeom prst="rect">
            <a:avLst/>
          </a:prstGeom>
          <a:solidFill>
            <a:schemeClr val="accent4">
              <a:lumMod val="20000"/>
              <a:lumOff val="80000"/>
            </a:schemeClr>
          </a:solidFill>
          <a:ln w="9144">
            <a:solidFill>
              <a:srgbClr val="7C5F9F"/>
            </a:solidFill>
          </a:ln>
        </p:spPr>
        <p:txBody>
          <a:bodyPr vert="horz" wrap="square" lIns="0" tIns="151924" rIns="0" bIns="0" rtlCol="0">
            <a:spAutoFit/>
          </a:bodyPr>
          <a:lstStyle>
            <a:defPPr>
              <a:defRPr lang="en-US"/>
            </a:defPPr>
            <a:lvl1pPr marL="65251">
              <a:spcBef>
                <a:spcPts val="1196"/>
              </a:spcBef>
              <a:defRPr sz="1600" b="1" spc="-8">
                <a:solidFill>
                  <a:srgbClr val="002060"/>
                </a:solidFill>
                <a:latin typeface="Calibri"/>
                <a:cs typeface="Calibri"/>
              </a:defRPr>
            </a:lvl1pPr>
          </a:lstStyle>
          <a:p>
            <a:r>
              <a:rPr lang="ru-RU" dirty="0"/>
              <a:t>Установленные законодательством нормативы отчислений в бюджет района и планируемые изменения законодательства в соответствии с основными направлениями налоговой и бюджетной политики РФ</a:t>
            </a:r>
            <a:endParaRPr dirty="0"/>
          </a:p>
        </p:txBody>
      </p:sp>
      <p:sp>
        <p:nvSpPr>
          <p:cNvPr id="2" name="Прямоугольник 1"/>
          <p:cNvSpPr/>
          <p:nvPr/>
        </p:nvSpPr>
        <p:spPr>
          <a:xfrm>
            <a:off x="228600" y="1115616"/>
            <a:ext cx="39208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t>2</a:t>
            </a:r>
            <a:endParaRPr lang="ru-RU" sz="1600" dirty="0"/>
          </a:p>
        </p:txBody>
      </p:sp>
    </p:spTree>
    <p:extLst>
      <p:ext uri="{BB962C8B-B14F-4D97-AF65-F5344CB8AC3E}">
        <p14:creationId xmlns:p14="http://schemas.microsoft.com/office/powerpoint/2010/main" val="1220092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cap="small" dirty="0" smtClean="0">
                <a:solidFill>
                  <a:srgbClr val="C09200"/>
                </a:solidFill>
              </a:rPr>
              <a:t>МП Сохранение и развитие бурятского языка в </a:t>
            </a:r>
            <a:r>
              <a:rPr lang="ru-RU" b="1" cap="small" dirty="0" err="1" smtClean="0">
                <a:solidFill>
                  <a:srgbClr val="C09200"/>
                </a:solidFill>
              </a:rPr>
              <a:t>Курумканском</a:t>
            </a:r>
            <a:r>
              <a:rPr lang="ru-RU" b="1" cap="small" dirty="0" smtClean="0">
                <a:solidFill>
                  <a:srgbClr val="C09200"/>
                </a:solidFill>
              </a:rPr>
              <a:t> районе </a:t>
            </a:r>
            <a:r>
              <a:rPr lang="ru-RU" b="1" dirty="0" smtClean="0"/>
              <a:t/>
            </a:r>
            <a:br>
              <a:rPr lang="ru-RU" b="1" dirty="0" smtClean="0"/>
            </a:br>
            <a:endParaRPr lang="ru-RU" dirty="0"/>
          </a:p>
        </p:txBody>
      </p:sp>
      <p:sp>
        <p:nvSpPr>
          <p:cNvPr id="3" name="Текст 2"/>
          <p:cNvSpPr>
            <a:spLocks noGrp="1"/>
          </p:cNvSpPr>
          <p:nvPr>
            <p:ph type="body" idx="1"/>
          </p:nvPr>
        </p:nvSpPr>
        <p:spPr>
          <a:xfrm>
            <a:off x="1456813" y="3923928"/>
            <a:ext cx="4943989" cy="5220071"/>
          </a:xfrm>
        </p:spPr>
        <p:txBody>
          <a:bodyPr/>
          <a:lstStyle/>
          <a:p>
            <a:r>
              <a:rPr lang="ru-RU" sz="1800" dirty="0" smtClean="0">
                <a:solidFill>
                  <a:srgbClr val="C09200"/>
                </a:solidFill>
              </a:rPr>
              <a:t>Финансовое обеспечение программы за счет средств местного бюджета  на 2024 и 2025 годы составляет по 547,1 тыс. рублей.</a:t>
            </a:r>
          </a:p>
          <a:p>
            <a:endParaRPr lang="ru-RU" dirty="0"/>
          </a:p>
        </p:txBody>
      </p:sp>
      <p:sp>
        <p:nvSpPr>
          <p:cNvPr id="4" name="Номер слайда 3"/>
          <p:cNvSpPr>
            <a:spLocks noGrp="1"/>
          </p:cNvSpPr>
          <p:nvPr>
            <p:ph type="sldNum" sz="quarter" idx="12"/>
          </p:nvPr>
        </p:nvSpPr>
        <p:spPr/>
        <p:txBody>
          <a:bodyPr/>
          <a:lstStyle/>
          <a:p>
            <a:fld id="{91974DF9-AD47-4691-BA21-BBFCE3637A9A}" type="slidenum">
              <a:rPr kumimoji="0" lang="en-US" smtClean="0"/>
              <a:pPr/>
              <a:t>20</a:t>
            </a:fld>
            <a:endParaRPr kumimoji="0"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cap="small" dirty="0" smtClean="0">
                <a:solidFill>
                  <a:srgbClr val="C09200"/>
                </a:solidFill>
              </a:rPr>
              <a:t>МП Комплексное развитие сельских территорий в </a:t>
            </a:r>
            <a:r>
              <a:rPr lang="ru-RU" b="1" cap="small" dirty="0" err="1" smtClean="0">
                <a:solidFill>
                  <a:srgbClr val="C09200"/>
                </a:solidFill>
              </a:rPr>
              <a:t>Курумканском</a:t>
            </a:r>
            <a:r>
              <a:rPr lang="ru-RU" b="1" cap="small" dirty="0" smtClean="0">
                <a:solidFill>
                  <a:srgbClr val="C09200"/>
                </a:solidFill>
              </a:rPr>
              <a:t> районе Республики Бурятия на период до 2026 года </a:t>
            </a:r>
            <a:r>
              <a:rPr lang="ru-RU" b="1" dirty="0" smtClean="0"/>
              <a:t/>
            </a:r>
            <a:br>
              <a:rPr lang="ru-RU" b="1" dirty="0" smtClean="0"/>
            </a:br>
            <a:endParaRPr lang="ru-RU" dirty="0"/>
          </a:p>
        </p:txBody>
      </p:sp>
      <p:sp>
        <p:nvSpPr>
          <p:cNvPr id="3" name="Текст 2"/>
          <p:cNvSpPr>
            <a:spLocks noGrp="1"/>
          </p:cNvSpPr>
          <p:nvPr>
            <p:ph type="body" idx="1"/>
          </p:nvPr>
        </p:nvSpPr>
        <p:spPr>
          <a:xfrm>
            <a:off x="1456813" y="4067945"/>
            <a:ext cx="4943989" cy="5076056"/>
          </a:xfrm>
        </p:spPr>
        <p:txBody>
          <a:bodyPr/>
          <a:lstStyle/>
          <a:p>
            <a:r>
              <a:rPr lang="ru-RU" sz="1800" dirty="0" smtClean="0">
                <a:solidFill>
                  <a:srgbClr val="EF7007"/>
                </a:solidFill>
              </a:rPr>
              <a:t>Финансовое обеспечение программы за счет </a:t>
            </a:r>
            <a:r>
              <a:rPr lang="ru-RU" sz="1800" dirty="0" err="1" smtClean="0">
                <a:solidFill>
                  <a:srgbClr val="EF7007"/>
                </a:solidFill>
              </a:rPr>
              <a:t>софинансирования</a:t>
            </a:r>
            <a:r>
              <a:rPr lang="ru-RU" sz="1800" dirty="0" smtClean="0">
                <a:solidFill>
                  <a:srgbClr val="EF7007"/>
                </a:solidFill>
              </a:rPr>
              <a:t> субсидий из федерального и республиканского бюджетов на 2024 год составляет </a:t>
            </a:r>
            <a:r>
              <a:rPr lang="ru-RU" sz="1800" dirty="0" smtClean="0">
                <a:solidFill>
                  <a:srgbClr val="C09200"/>
                </a:solidFill>
              </a:rPr>
              <a:t>11978,2 </a:t>
            </a:r>
            <a:r>
              <a:rPr lang="ru-RU" sz="1800" dirty="0" smtClean="0">
                <a:solidFill>
                  <a:srgbClr val="EF7007"/>
                </a:solidFill>
              </a:rPr>
              <a:t> тыс. рублей, на 2025 год – 2831,5 тыс. рублей.</a:t>
            </a:r>
          </a:p>
          <a:p>
            <a:endParaRPr lang="ru-RU" dirty="0"/>
          </a:p>
        </p:txBody>
      </p:sp>
      <p:sp>
        <p:nvSpPr>
          <p:cNvPr id="4" name="Номер слайда 3"/>
          <p:cNvSpPr>
            <a:spLocks noGrp="1"/>
          </p:cNvSpPr>
          <p:nvPr>
            <p:ph type="sldNum" sz="quarter" idx="12"/>
          </p:nvPr>
        </p:nvSpPr>
        <p:spPr/>
        <p:txBody>
          <a:bodyPr/>
          <a:lstStyle/>
          <a:p>
            <a:fld id="{91974DF9-AD47-4691-BA21-BBFCE3637A9A}" type="slidenum">
              <a:rPr kumimoji="0" lang="en-US" smtClean="0"/>
              <a:pPr/>
              <a:t>21</a:t>
            </a:fld>
            <a:endParaRPr kumimoji="0"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838153" y="251520"/>
            <a:ext cx="5109686" cy="276999"/>
          </a:xfrm>
          <a:prstGeom prst="rect">
            <a:avLst/>
          </a:prstGeom>
          <a:noFill/>
          <a:ln cap="sq" cmpd="sng">
            <a:noFill/>
            <a:bevel/>
          </a:ln>
          <a:effectLst/>
        </p:spPr>
        <p:txBody>
          <a:bodyPr vert="horz" wrap="square" lIns="91440" tIns="45720" rIns="91440" bIns="45720" rtlCol="0" anchor="t">
            <a:noAutofit/>
          </a:bodyPr>
          <a:lstStyle/>
          <a:p>
            <a:pPr algn="ctr"/>
            <a:r>
              <a:rPr lang="ru-RU" sz="1800" b="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НЕПРОГРАММНЫЕ РАСХОДЫ</a:t>
            </a:r>
            <a:endParaRPr sz="1800" b="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
        <p:nvSpPr>
          <p:cNvPr id="2" name="Номер слайда 1"/>
          <p:cNvSpPr>
            <a:spLocks noGrp="1"/>
          </p:cNvSpPr>
          <p:nvPr>
            <p:ph type="sldNum" sz="quarter" idx="7"/>
          </p:nvPr>
        </p:nvSpPr>
        <p:spPr>
          <a:xfrm>
            <a:off x="6310884" y="6849161"/>
            <a:ext cx="261367" cy="115416"/>
          </a:xfrm>
        </p:spPr>
        <p:txBody>
          <a:bodyPr/>
          <a:lstStyle/>
          <a:p>
            <a:pPr marL="77158">
              <a:lnSpc>
                <a:spcPts val="930"/>
              </a:lnSpc>
            </a:pPr>
            <a:fld id="{81D60167-4931-47E6-BA6A-407CBD079E47}" type="slidenum">
              <a:rPr lang="ru-RU" smtClean="0"/>
              <a:pPr marL="77158">
                <a:lnSpc>
                  <a:spcPts val="930"/>
                </a:lnSpc>
              </a:pPr>
              <a:t>22</a:t>
            </a:fld>
            <a:endParaRPr lang="ru-RU" dirty="0"/>
          </a:p>
        </p:txBody>
      </p:sp>
      <p:sp>
        <p:nvSpPr>
          <p:cNvPr id="5" name="TextBox 4"/>
          <p:cNvSpPr txBox="1"/>
          <p:nvPr/>
        </p:nvSpPr>
        <p:spPr>
          <a:xfrm>
            <a:off x="1124744" y="827584"/>
            <a:ext cx="4536504" cy="923330"/>
          </a:xfrm>
          <a:prstGeom prst="rect">
            <a:avLst/>
          </a:prstGeom>
          <a:noFill/>
        </p:spPr>
        <p:txBody>
          <a:bodyPr wrap="square" rtlCol="0">
            <a:spAutoFit/>
          </a:bodyPr>
          <a:lstStyle/>
          <a:p>
            <a:r>
              <a:rPr lang="ru-RU" dirty="0" smtClean="0">
                <a:solidFill>
                  <a:srgbClr val="002060"/>
                </a:solidFill>
              </a:rPr>
              <a:t>2024 </a:t>
            </a:r>
            <a:r>
              <a:rPr lang="ru-RU" dirty="0">
                <a:solidFill>
                  <a:srgbClr val="002060"/>
                </a:solidFill>
              </a:rPr>
              <a:t>год – </a:t>
            </a:r>
            <a:r>
              <a:rPr lang="ru-RU" dirty="0" smtClean="0"/>
              <a:t>8924,9 </a:t>
            </a:r>
            <a:r>
              <a:rPr lang="ru-RU" dirty="0" smtClean="0">
                <a:solidFill>
                  <a:srgbClr val="002060"/>
                </a:solidFill>
              </a:rPr>
              <a:t> тыс</a:t>
            </a:r>
            <a:r>
              <a:rPr lang="ru-RU" dirty="0">
                <a:solidFill>
                  <a:srgbClr val="002060"/>
                </a:solidFill>
              </a:rPr>
              <a:t>. руб.</a:t>
            </a:r>
          </a:p>
          <a:p>
            <a:r>
              <a:rPr lang="ru-RU" dirty="0" smtClean="0">
                <a:solidFill>
                  <a:srgbClr val="002060"/>
                </a:solidFill>
              </a:rPr>
              <a:t>2025 </a:t>
            </a:r>
            <a:r>
              <a:rPr lang="ru-RU" dirty="0">
                <a:solidFill>
                  <a:srgbClr val="002060"/>
                </a:solidFill>
              </a:rPr>
              <a:t>год – </a:t>
            </a:r>
            <a:r>
              <a:rPr lang="ru-RU" dirty="0" smtClean="0"/>
              <a:t>8876,0 </a:t>
            </a:r>
            <a:r>
              <a:rPr lang="ru-RU" dirty="0" smtClean="0">
                <a:solidFill>
                  <a:srgbClr val="002060"/>
                </a:solidFill>
              </a:rPr>
              <a:t> тыс. руб</a:t>
            </a:r>
            <a:r>
              <a:rPr lang="ru-RU" dirty="0">
                <a:solidFill>
                  <a:srgbClr val="002060"/>
                </a:solidFill>
              </a:rPr>
              <a:t>.</a:t>
            </a:r>
          </a:p>
          <a:p>
            <a:r>
              <a:rPr lang="ru-RU" dirty="0" smtClean="0">
                <a:solidFill>
                  <a:srgbClr val="002060"/>
                </a:solidFill>
              </a:rPr>
              <a:t>2026 </a:t>
            </a:r>
            <a:r>
              <a:rPr lang="ru-RU" dirty="0">
                <a:solidFill>
                  <a:srgbClr val="002060"/>
                </a:solidFill>
              </a:rPr>
              <a:t>год – </a:t>
            </a:r>
            <a:r>
              <a:rPr lang="ru-RU" dirty="0" smtClean="0"/>
              <a:t>8676,0 </a:t>
            </a:r>
            <a:r>
              <a:rPr lang="ru-RU" dirty="0" smtClean="0">
                <a:solidFill>
                  <a:srgbClr val="002060"/>
                </a:solidFill>
              </a:rPr>
              <a:t> тыс</a:t>
            </a:r>
            <a:r>
              <a:rPr lang="ru-RU" dirty="0">
                <a:solidFill>
                  <a:srgbClr val="002060"/>
                </a:solidFill>
              </a:rPr>
              <a:t>. руб.</a:t>
            </a:r>
          </a:p>
        </p:txBody>
      </p:sp>
      <p:graphicFrame>
        <p:nvGraphicFramePr>
          <p:cNvPr id="13" name="Таблица 12"/>
          <p:cNvGraphicFramePr>
            <a:graphicFrameLocks noGrp="1"/>
          </p:cNvGraphicFramePr>
          <p:nvPr>
            <p:extLst>
              <p:ext uri="{D42A27DB-BD31-4B8C-83A1-F6EECF244321}">
                <p14:modId xmlns:p14="http://schemas.microsoft.com/office/powerpoint/2010/main" val="4106437984"/>
              </p:ext>
            </p:extLst>
          </p:nvPr>
        </p:nvGraphicFramePr>
        <p:xfrm>
          <a:off x="332656" y="2267744"/>
          <a:ext cx="6336704" cy="5289816"/>
        </p:xfrm>
        <a:graphic>
          <a:graphicData uri="http://schemas.openxmlformats.org/drawingml/2006/table">
            <a:tbl>
              <a:tblPr firstRow="1" bandRow="1"/>
              <a:tblGrid>
                <a:gridCol w="2352234"/>
                <a:gridCol w="1271640"/>
                <a:gridCol w="1356415"/>
                <a:gridCol w="1356415"/>
              </a:tblGrid>
              <a:tr h="603280">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r>
                        <a:rPr lang="ru-RU" sz="1400" dirty="0" smtClean="0"/>
                        <a:t>Направление</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pPr algn="ctr"/>
                      <a:r>
                        <a:rPr lang="ru-RU" sz="1400" dirty="0" smtClean="0"/>
                        <a:t>2024 год</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pPr algn="ctr"/>
                      <a:r>
                        <a:rPr lang="ru-RU" sz="1400" dirty="0" smtClean="0"/>
                        <a:t>2025 год</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c>
                  <a:txBody>
                    <a:bodyPr/>
                    <a:lstStyle>
                      <a:lvl1pPr marL="0">
                        <a:defRPr b="1">
                          <a:solidFill>
                            <a:schemeClr val="lt1"/>
                          </a:solidFill>
                          <a:latin typeface="Century Gothic" panose="020B0502020202020204"/>
                          <a:ea typeface=""/>
                          <a:cs typeface=""/>
                        </a:defRPr>
                      </a:lvl1pPr>
                      <a:lvl2pPr marL="342900">
                        <a:defRPr b="1">
                          <a:solidFill>
                            <a:schemeClr val="lt1"/>
                          </a:solidFill>
                          <a:latin typeface="Century Gothic" panose="020B0502020202020204"/>
                          <a:ea typeface=""/>
                          <a:cs typeface=""/>
                        </a:defRPr>
                      </a:lvl2pPr>
                      <a:lvl3pPr marL="685800">
                        <a:defRPr b="1">
                          <a:solidFill>
                            <a:schemeClr val="lt1"/>
                          </a:solidFill>
                          <a:latin typeface="Century Gothic" panose="020B0502020202020204"/>
                          <a:ea typeface=""/>
                          <a:cs typeface=""/>
                        </a:defRPr>
                      </a:lvl3pPr>
                      <a:lvl4pPr marL="1028700">
                        <a:defRPr b="1">
                          <a:solidFill>
                            <a:schemeClr val="lt1"/>
                          </a:solidFill>
                          <a:latin typeface="Century Gothic" panose="020B0502020202020204"/>
                          <a:ea typeface=""/>
                          <a:cs typeface=""/>
                        </a:defRPr>
                      </a:lvl4pPr>
                      <a:lvl5pPr marL="1371600">
                        <a:defRPr b="1">
                          <a:solidFill>
                            <a:schemeClr val="lt1"/>
                          </a:solidFill>
                          <a:latin typeface="Century Gothic" panose="020B0502020202020204"/>
                          <a:ea typeface=""/>
                          <a:cs typeface=""/>
                        </a:defRPr>
                      </a:lvl5pPr>
                      <a:lvl6pPr marL="1714500">
                        <a:defRPr b="1">
                          <a:solidFill>
                            <a:schemeClr val="lt1"/>
                          </a:solidFill>
                          <a:latin typeface="Century Gothic" panose="020B0502020202020204"/>
                          <a:ea typeface=""/>
                          <a:cs typeface=""/>
                        </a:defRPr>
                      </a:lvl6pPr>
                      <a:lvl7pPr marL="2057400">
                        <a:defRPr b="1">
                          <a:solidFill>
                            <a:schemeClr val="lt1"/>
                          </a:solidFill>
                          <a:latin typeface="Century Gothic" panose="020B0502020202020204"/>
                          <a:ea typeface=""/>
                          <a:cs typeface=""/>
                        </a:defRPr>
                      </a:lvl7pPr>
                      <a:lvl8pPr marL="2400300">
                        <a:defRPr b="1">
                          <a:solidFill>
                            <a:schemeClr val="lt1"/>
                          </a:solidFill>
                          <a:latin typeface="Century Gothic" panose="020B0502020202020204"/>
                          <a:ea typeface=""/>
                          <a:cs typeface=""/>
                        </a:defRPr>
                      </a:lvl8pPr>
                      <a:lvl9pPr marL="2743200">
                        <a:defRPr b="1">
                          <a:solidFill>
                            <a:schemeClr val="lt1"/>
                          </a:solidFill>
                          <a:latin typeface="Century Gothic" panose="020B0502020202020204"/>
                          <a:ea typeface=""/>
                          <a:cs typeface=""/>
                        </a:defRPr>
                      </a:lvl9pPr>
                    </a:lstStyle>
                    <a:p>
                      <a:pPr algn="ctr"/>
                      <a:r>
                        <a:rPr lang="ru-RU" sz="1400" dirty="0" smtClean="0"/>
                        <a:t>2026 год</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A53010"/>
                    </a:solidFill>
                  </a:tcPr>
                </a:tc>
              </a:tr>
              <a:tr h="606269">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r>
                        <a:rPr lang="ru-RU" sz="1400" dirty="0" smtClean="0"/>
                        <a:t>Высшее должностное лицо</a:t>
                      </a:r>
                      <a:r>
                        <a:rPr lang="ru-RU" sz="1400" baseline="0" dirty="0" smtClean="0"/>
                        <a:t>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3362,0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3362,0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3362,0 </a:t>
                      </a:r>
                      <a:endParaRPr lang="ru-RU" sz="14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r>
              <a:tr h="675433">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r>
                        <a:rPr lang="x-none" sz="1400" kern="1200" smtClean="0">
                          <a:solidFill>
                            <a:schemeClr val="dk1"/>
                          </a:solidFill>
                          <a:latin typeface="Century Gothic" panose="020B0502020202020204"/>
                          <a:ea typeface=""/>
                          <a:cs typeface=""/>
                        </a:rPr>
                        <a:t>функционирование аппарата</a:t>
                      </a:r>
                      <a:r>
                        <a:rPr lang="ru-RU" sz="1400" kern="1200" dirty="0" smtClean="0">
                          <a:solidFill>
                            <a:schemeClr val="dk1"/>
                          </a:solidFill>
                          <a:latin typeface="Century Gothic" panose="020B0502020202020204"/>
                          <a:ea typeface=""/>
                          <a:cs typeface=""/>
                        </a:rPr>
                        <a:t> </a:t>
                      </a:r>
                      <a:r>
                        <a:rPr lang="ru-RU" sz="1400" baseline="0" dirty="0" smtClean="0"/>
                        <a:t>районного Совета депутатов</a:t>
                      </a:r>
                      <a:endParaRPr lang="ru-RU" sz="14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1018,3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999,4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999,4 </a:t>
                      </a:r>
                      <a:endParaRPr lang="ru-RU" sz="14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20000"/>
                      </a:srgbClr>
                    </a:solidFill>
                  </a:tcPr>
                </a:tc>
              </a:tr>
              <a:tr h="663993">
                <a:tc>
                  <a:txBody>
                    <a:bodyPr/>
                    <a:lstStyle/>
                    <a:p>
                      <a:r>
                        <a:rPr lang="ru-RU" sz="1400" kern="1200" dirty="0" smtClean="0">
                          <a:solidFill>
                            <a:schemeClr val="tx1"/>
                          </a:solidFill>
                          <a:latin typeface="+mn-lt"/>
                          <a:ea typeface="+mn-ea"/>
                          <a:cs typeface="+mn-cs"/>
                        </a:rPr>
                        <a:t>обеспечение деятельности председателя </a:t>
                      </a:r>
                      <a:r>
                        <a:rPr lang="x-none" sz="1400" kern="1200" smtClean="0">
                          <a:solidFill>
                            <a:schemeClr val="tx1"/>
                          </a:solidFill>
                          <a:latin typeface="+mn-lt"/>
                          <a:ea typeface="+mn-ea"/>
                          <a:cs typeface="+mn-cs"/>
                        </a:rPr>
                        <a:t>районного Совета депутатов </a:t>
                      </a:r>
                      <a:endParaRPr lang="ru-RU" sz="1400" dirty="0"/>
                    </a:p>
                  </a:txBody>
                  <a:tcP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2309,0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2309,0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2309,0 </a:t>
                      </a:r>
                      <a:endParaRPr lang="ru-RU" sz="1400" dirty="0"/>
                    </a:p>
                  </a:txBody>
                  <a:tcP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r>
              <a:tr h="508537">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r>
                        <a:rPr lang="ru-RU" sz="1400" dirty="0" smtClean="0"/>
                        <a:t>Контрольно-ревизионный</a:t>
                      </a:r>
                      <a:r>
                        <a:rPr lang="ru-RU" sz="1400" baseline="0" dirty="0" smtClean="0"/>
                        <a:t> орган</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331,1 </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331,1 </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lvl1pPr marL="0">
                        <a:defRPr>
                          <a:solidFill>
                            <a:schemeClr val="dk1"/>
                          </a:solidFill>
                          <a:latin typeface="Century Gothic" panose="020B0502020202020204"/>
                          <a:ea typeface=""/>
                          <a:cs typeface=""/>
                        </a:defRPr>
                      </a:lvl1pPr>
                      <a:lvl2pPr marL="342900">
                        <a:defRPr>
                          <a:solidFill>
                            <a:schemeClr val="dk1"/>
                          </a:solidFill>
                          <a:latin typeface="Century Gothic" panose="020B0502020202020204"/>
                          <a:ea typeface=""/>
                          <a:cs typeface=""/>
                        </a:defRPr>
                      </a:lvl2pPr>
                      <a:lvl3pPr marL="685800">
                        <a:defRPr>
                          <a:solidFill>
                            <a:schemeClr val="dk1"/>
                          </a:solidFill>
                          <a:latin typeface="Century Gothic" panose="020B0502020202020204"/>
                          <a:ea typeface=""/>
                          <a:cs typeface=""/>
                        </a:defRPr>
                      </a:lvl3pPr>
                      <a:lvl4pPr marL="1028700">
                        <a:defRPr>
                          <a:solidFill>
                            <a:schemeClr val="dk1"/>
                          </a:solidFill>
                          <a:latin typeface="Century Gothic" panose="020B0502020202020204"/>
                          <a:ea typeface=""/>
                          <a:cs typeface=""/>
                        </a:defRPr>
                      </a:lvl4pPr>
                      <a:lvl5pPr marL="1371600">
                        <a:defRPr>
                          <a:solidFill>
                            <a:schemeClr val="dk1"/>
                          </a:solidFill>
                          <a:latin typeface="Century Gothic" panose="020B0502020202020204"/>
                          <a:ea typeface=""/>
                          <a:cs typeface=""/>
                        </a:defRPr>
                      </a:lvl5pPr>
                      <a:lvl6pPr marL="1714500">
                        <a:defRPr>
                          <a:solidFill>
                            <a:schemeClr val="dk1"/>
                          </a:solidFill>
                          <a:latin typeface="Century Gothic" panose="020B0502020202020204"/>
                          <a:ea typeface=""/>
                          <a:cs typeface=""/>
                        </a:defRPr>
                      </a:lvl6pPr>
                      <a:lvl7pPr marL="2057400">
                        <a:defRPr>
                          <a:solidFill>
                            <a:schemeClr val="dk1"/>
                          </a:solidFill>
                          <a:latin typeface="Century Gothic" panose="020B0502020202020204"/>
                          <a:ea typeface=""/>
                          <a:cs typeface=""/>
                        </a:defRPr>
                      </a:lvl7pPr>
                      <a:lvl8pPr marL="2400300">
                        <a:defRPr>
                          <a:solidFill>
                            <a:schemeClr val="dk1"/>
                          </a:solidFill>
                          <a:latin typeface="Century Gothic" panose="020B0502020202020204"/>
                          <a:ea typeface=""/>
                          <a:cs typeface=""/>
                        </a:defRPr>
                      </a:lvl8pPr>
                      <a:lvl9pPr marL="2743200">
                        <a:defRPr>
                          <a:solidFill>
                            <a:schemeClr val="dk1"/>
                          </a:solidFill>
                          <a:latin typeface="Century Gothic" panose="020B0502020202020204"/>
                          <a:ea typeface=""/>
                          <a:cs typeface=""/>
                        </a:defRPr>
                      </a:lvl9pPr>
                    </a:lstStyle>
                    <a:p>
                      <a:pPr algn="ctr"/>
                      <a:r>
                        <a:rPr lang="ru-RU" sz="1800" kern="1200" dirty="0" smtClean="0">
                          <a:solidFill>
                            <a:schemeClr val="dk1"/>
                          </a:solidFill>
                          <a:latin typeface="Century Gothic" panose="020B0502020202020204"/>
                          <a:ea typeface=""/>
                          <a:cs typeface=""/>
                        </a:rPr>
                        <a:t>331,1 </a:t>
                      </a:r>
                      <a:endParaRPr lang="ru-RU" sz="1400" dirty="0"/>
                    </a:p>
                  </a:txBody>
                  <a:tcP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r>
              <a:tr h="901356">
                <a:tc>
                  <a:txBody>
                    <a:bodyPr/>
                    <a:lstStyle/>
                    <a:p>
                      <a:r>
                        <a:rPr lang="ru-RU" sz="1400" dirty="0" smtClean="0"/>
                        <a:t>Руководитель контрольно-ревизионного органа</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1004,5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1004,5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1004,5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r>
              <a:tr h="731520">
                <a:tc>
                  <a:txBody>
                    <a:bodyPr/>
                    <a:lstStyle/>
                    <a:p>
                      <a:r>
                        <a:rPr lang="ru-RU" sz="1400" dirty="0" smtClean="0"/>
                        <a:t>Контроль за исполнением бюджетов СП</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300,0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270,0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270,0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A53010">
                        <a:tint val="40000"/>
                      </a:srgbClr>
                    </a:solidFill>
                  </a:tcPr>
                </a:tc>
              </a:tr>
              <a:tr h="466191">
                <a:tc>
                  <a:txBody>
                    <a:bodyPr/>
                    <a:lstStyle/>
                    <a:p>
                      <a:r>
                        <a:rPr lang="ru-RU" sz="1400" dirty="0" smtClean="0"/>
                        <a:t>Резервный фонд</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600,0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600,0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c>
                  <a:txBody>
                    <a:bodyPr/>
                    <a:lstStyle/>
                    <a:p>
                      <a:pPr algn="ctr"/>
                      <a:r>
                        <a:rPr lang="ru-RU" sz="1800" kern="1200" dirty="0" smtClean="0">
                          <a:solidFill>
                            <a:schemeClr val="tx1"/>
                          </a:solidFill>
                          <a:latin typeface="+mn-lt"/>
                          <a:ea typeface="+mn-ea"/>
                          <a:cs typeface="+mn-cs"/>
                        </a:rPr>
                        <a:t>400,0 </a:t>
                      </a:r>
                      <a:endParaRPr lang="ru-RU" sz="1400" dirty="0"/>
                    </a:p>
                  </a:txBody>
                  <a:tcP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A53010">
                        <a:tint val="40000"/>
                      </a:srgbClr>
                    </a:solidFill>
                  </a:tcPr>
                </a:tc>
              </a:tr>
            </a:tbl>
          </a:graphicData>
        </a:graphic>
      </p:graphicFrame>
    </p:spTree>
    <p:extLst>
      <p:ext uri="{BB962C8B-B14F-4D97-AF65-F5344CB8AC3E}">
        <p14:creationId xmlns:p14="http://schemas.microsoft.com/office/powerpoint/2010/main" val="3076733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b="1" dirty="0" smtClean="0">
                <a:solidFill>
                  <a:srgbClr val="EF7007"/>
                </a:solidFill>
              </a:rPr>
              <a:t>ПРОГРАММА МУНИЦИПАЛЬНЫХ ГАРАНТИЙ </a:t>
            </a:r>
            <a:endParaRPr lang="ru-RU" dirty="0">
              <a:solidFill>
                <a:srgbClr val="EF7007"/>
              </a:solidFill>
            </a:endParaRPr>
          </a:p>
        </p:txBody>
      </p:sp>
      <p:sp>
        <p:nvSpPr>
          <p:cNvPr id="4" name="Текст 3"/>
          <p:cNvSpPr>
            <a:spLocks noGrp="1"/>
          </p:cNvSpPr>
          <p:nvPr>
            <p:ph type="body" idx="1"/>
          </p:nvPr>
        </p:nvSpPr>
        <p:spPr>
          <a:xfrm>
            <a:off x="1456813" y="4775200"/>
            <a:ext cx="4943989" cy="2749128"/>
          </a:xfrm>
        </p:spPr>
        <p:txBody>
          <a:bodyPr>
            <a:normAutofit/>
          </a:bodyPr>
          <a:lstStyle/>
          <a:p>
            <a:r>
              <a:rPr lang="ru-RU" sz="2000" dirty="0" smtClean="0"/>
              <a:t>Программа муниципальных гарантий не формируется в связи с отсутствием решений Администрации муниципального района о предоставлении муниципальных гарантий на 2024 год и плановый период 2025 и 2026 годов.</a:t>
            </a:r>
          </a:p>
          <a:p>
            <a:endParaRPr lang="ru-RU" dirty="0"/>
          </a:p>
        </p:txBody>
      </p:sp>
      <p:sp>
        <p:nvSpPr>
          <p:cNvPr id="2" name="Номер слайда 1"/>
          <p:cNvSpPr>
            <a:spLocks noGrp="1"/>
          </p:cNvSpPr>
          <p:nvPr>
            <p:ph type="sldNum" sz="quarter" idx="12"/>
          </p:nvPr>
        </p:nvSpPr>
        <p:spPr/>
        <p:txBody>
          <a:bodyPr/>
          <a:lstStyle/>
          <a:p>
            <a:fld id="{91974DF9-AD47-4691-BA21-BBFCE3637A9A}" type="slidenum">
              <a:rPr kumimoji="0" lang="en-US" smtClean="0"/>
              <a:pPr/>
              <a:t>23</a:t>
            </a:fld>
            <a:endParaRPr kumimoji="0"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0768" y="755576"/>
            <a:ext cx="4943989" cy="1958400"/>
          </a:xfrm>
        </p:spPr>
        <p:txBody>
          <a:bodyPr>
            <a:normAutofit fontScale="90000"/>
          </a:bodyPr>
          <a:lstStyle/>
          <a:p>
            <a:r>
              <a:rPr lang="x-none" b="1" smtClean="0">
                <a:solidFill>
                  <a:srgbClr val="EF7007"/>
                </a:solidFill>
              </a:rPr>
              <a:t>ПРОГРАММЫ МУНИЦИПАЛЬНЫХ ВНУТРЕННИХ ЗАИМСТВОВАНИЙ </a:t>
            </a:r>
            <a:r>
              <a:rPr lang="ru-RU" dirty="0" smtClean="0"/>
              <a:t/>
            </a:r>
            <a:br>
              <a:rPr lang="ru-RU" dirty="0" smtClean="0"/>
            </a:br>
            <a:endParaRPr lang="ru-RU" dirty="0"/>
          </a:p>
        </p:txBody>
      </p:sp>
      <p:sp>
        <p:nvSpPr>
          <p:cNvPr id="3" name="Текст 2"/>
          <p:cNvSpPr>
            <a:spLocks noGrp="1"/>
          </p:cNvSpPr>
          <p:nvPr>
            <p:ph type="body" idx="1"/>
          </p:nvPr>
        </p:nvSpPr>
        <p:spPr>
          <a:xfrm>
            <a:off x="1340768" y="2267744"/>
            <a:ext cx="4943989" cy="6696744"/>
          </a:xfrm>
        </p:spPr>
        <p:txBody>
          <a:bodyPr>
            <a:normAutofit/>
          </a:bodyPr>
          <a:lstStyle/>
          <a:p>
            <a:r>
              <a:rPr lang="x-none" smtClean="0"/>
              <a:t>Программы муниципальных внутренних заимствований муниципального района сформированы исходя из параметров бюджета муниципального района и объемов погашения долговых обязательств муниципального района на 202</a:t>
            </a:r>
            <a:r>
              <a:rPr lang="ru-RU" dirty="0" smtClean="0"/>
              <a:t>4</a:t>
            </a:r>
            <a:r>
              <a:rPr lang="x-none" smtClean="0"/>
              <a:t> – 2026 годы.</a:t>
            </a:r>
            <a:endParaRPr lang="ru-RU" dirty="0" smtClean="0"/>
          </a:p>
          <a:p>
            <a:r>
              <a:rPr lang="ru-RU" dirty="0" smtClean="0"/>
              <a:t>Проект бюджета сбалансирован по доходам и расходам. </a:t>
            </a:r>
          </a:p>
          <a:p>
            <a:r>
              <a:rPr lang="x-none" smtClean="0"/>
              <a:t>Привлечение бюджетных кредитов из других уровней бюджетов бюджетной системы Российской Федерации на 2024 год и на плановый период 2024 и 2026 годов не предусмотрено.</a:t>
            </a:r>
            <a:endParaRPr lang="ru-RU" dirty="0" smtClean="0"/>
          </a:p>
          <a:p>
            <a:r>
              <a:rPr lang="x-none" smtClean="0"/>
              <a:t>В 2024 году планируется возврат бюджетного кредита в сумме </a:t>
            </a:r>
            <a:r>
              <a:rPr lang="ru-RU" dirty="0" smtClean="0"/>
              <a:t>11146,0</a:t>
            </a:r>
            <a:r>
              <a:rPr lang="x-none" smtClean="0"/>
              <a:t> тыс. рублей, полученного из республиканского бюджета на покрытие дефицита бюджета в 20</a:t>
            </a:r>
            <a:r>
              <a:rPr lang="ru-RU" dirty="0" smtClean="0"/>
              <a:t>23</a:t>
            </a:r>
            <a:r>
              <a:rPr lang="x-none" smtClean="0"/>
              <a:t> году.</a:t>
            </a:r>
            <a:endParaRPr lang="ru-RU" dirty="0" smtClean="0"/>
          </a:p>
          <a:p>
            <a:endParaRPr lang="ru-RU" dirty="0"/>
          </a:p>
        </p:txBody>
      </p:sp>
      <p:sp>
        <p:nvSpPr>
          <p:cNvPr id="4" name="Номер слайда 3"/>
          <p:cNvSpPr>
            <a:spLocks noGrp="1"/>
          </p:cNvSpPr>
          <p:nvPr>
            <p:ph type="sldNum" sz="quarter" idx="12"/>
          </p:nvPr>
        </p:nvSpPr>
        <p:spPr/>
        <p:txBody>
          <a:bodyPr/>
          <a:lstStyle/>
          <a:p>
            <a:fld id="{91974DF9-AD47-4691-BA21-BBFCE3637A9A}" type="slidenum">
              <a:rPr kumimoji="0" lang="en-US" smtClean="0"/>
              <a:pPr/>
              <a:t>24</a:t>
            </a:fld>
            <a:endParaRPr kumimoji="0"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ctrTitle"/>
          </p:nvPr>
        </p:nvSpPr>
        <p:spPr>
          <a:xfrm>
            <a:off x="1196752" y="683568"/>
            <a:ext cx="4950338" cy="3017041"/>
          </a:xfrm>
        </p:spPr>
        <p:txBody>
          <a:bodyPr>
            <a:normAutofit fontScale="90000"/>
          </a:bodyPr>
          <a:lstStyle/>
          <a:p>
            <a:r>
              <a:rPr lang="x-none" b="1" smtClean="0">
                <a:solidFill>
                  <a:srgbClr val="EF7007"/>
                </a:solidFill>
              </a:rPr>
              <a:t>ИСТОЧНИКИ ФИНАНСИРОВАНИЯ ДЕФИЦИТА БЮДЖЕТА</a:t>
            </a:r>
            <a:r>
              <a:rPr lang="ru-RU" dirty="0" smtClean="0"/>
              <a:t/>
            </a:r>
            <a:br>
              <a:rPr lang="ru-RU" dirty="0" smtClean="0"/>
            </a:br>
            <a:endParaRPr lang="ru-RU" dirty="0"/>
          </a:p>
        </p:txBody>
      </p:sp>
      <p:sp>
        <p:nvSpPr>
          <p:cNvPr id="6" name="Подзаголовок 5"/>
          <p:cNvSpPr>
            <a:spLocks noGrp="1"/>
          </p:cNvSpPr>
          <p:nvPr>
            <p:ph type="subTitle" idx="1"/>
          </p:nvPr>
        </p:nvSpPr>
        <p:spPr>
          <a:xfrm>
            <a:off x="1268760" y="3419872"/>
            <a:ext cx="4950338" cy="5544616"/>
          </a:xfrm>
        </p:spPr>
        <p:txBody>
          <a:bodyPr>
            <a:normAutofit/>
          </a:bodyPr>
          <a:lstStyle/>
          <a:p>
            <a:r>
              <a:rPr lang="x-none" sz="2000" smtClean="0"/>
              <a:t>Источники финансирования дефицита бюджета муниципального района на 202</a:t>
            </a:r>
            <a:r>
              <a:rPr lang="ru-RU" sz="2000" dirty="0" smtClean="0"/>
              <a:t>4</a:t>
            </a:r>
            <a:r>
              <a:rPr lang="x-none" sz="2000" smtClean="0"/>
              <a:t> – 2026 годы не определены в связи с тем, что проект бюджета сбалансирован по доходам и расходам. </a:t>
            </a:r>
            <a:endParaRPr lang="ru-RU" sz="2000" dirty="0"/>
          </a:p>
        </p:txBody>
      </p:sp>
      <p:sp>
        <p:nvSpPr>
          <p:cNvPr id="4" name="Номер слайда 3"/>
          <p:cNvSpPr>
            <a:spLocks noGrp="1"/>
          </p:cNvSpPr>
          <p:nvPr>
            <p:ph type="sldNum" sz="quarter" idx="12"/>
          </p:nvPr>
        </p:nvSpPr>
        <p:spPr/>
        <p:txBody>
          <a:bodyPr/>
          <a:lstStyle/>
          <a:p>
            <a:fld id="{91974DF9-AD47-4691-BA21-BBFCE3637A9A}" type="slidenum">
              <a:rPr kumimoji="0" lang="en-US" smtClean="0"/>
              <a:pPr/>
              <a:t>25</a:t>
            </a:fld>
            <a:endParaRPr kumimoji="0"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x-none" b="1" smtClean="0">
                <a:solidFill>
                  <a:srgbClr val="EF7007"/>
                </a:solidFill>
              </a:rPr>
              <a:t>ОСНОВНЫЕ ПАРАМЕТРЫ ПО МУНИЦИПАЛЬНОМУ ДОЛГУ</a:t>
            </a:r>
            <a:endParaRPr lang="ru-RU" dirty="0">
              <a:solidFill>
                <a:srgbClr val="EF7007"/>
              </a:solidFill>
            </a:endParaRPr>
          </a:p>
        </p:txBody>
      </p:sp>
      <p:sp>
        <p:nvSpPr>
          <p:cNvPr id="3" name="Содержимое 2"/>
          <p:cNvSpPr>
            <a:spLocks noGrp="1"/>
          </p:cNvSpPr>
          <p:nvPr>
            <p:ph idx="1"/>
          </p:nvPr>
        </p:nvSpPr>
        <p:spPr/>
        <p:txBody>
          <a:bodyPr>
            <a:normAutofit lnSpcReduction="10000"/>
          </a:bodyPr>
          <a:lstStyle/>
          <a:p>
            <a:r>
              <a:rPr lang="x-none" sz="2000" smtClean="0"/>
              <a:t>Проектом бюджета предлагается установить следующие параметры по муниципальному внутреннему долгу муниципального района:</a:t>
            </a:r>
            <a:endParaRPr lang="ru-RU" sz="2000" dirty="0" smtClean="0"/>
          </a:p>
          <a:p>
            <a:r>
              <a:rPr lang="ru-RU" sz="2000" dirty="0" smtClean="0"/>
              <a:t> Верхний предел муниципального долга муниципального района на 1 января 2025 года  – 0,0 рублей, на 1 января 2026 года – 0,0 рублей, на 1 января 2027 года – 0,0 рублей.</a:t>
            </a:r>
          </a:p>
          <a:p>
            <a:r>
              <a:rPr lang="ru-RU" sz="2000" dirty="0" smtClean="0"/>
              <a:t>Верхний предел долга по муниципальным гарантиям на 1 января 2025 года не должен превышать 0,0 рублей, на 1 января 2026 года – 0,0 рублей, на 1 января 2027 года – 0,0 рублей;</a:t>
            </a:r>
          </a:p>
          <a:p>
            <a:endParaRPr lang="ru-RU" dirty="0"/>
          </a:p>
        </p:txBody>
      </p:sp>
      <p:sp>
        <p:nvSpPr>
          <p:cNvPr id="4" name="Номер слайда 3"/>
          <p:cNvSpPr>
            <a:spLocks noGrp="1"/>
          </p:cNvSpPr>
          <p:nvPr>
            <p:ph type="sldNum" sz="quarter" idx="12"/>
          </p:nvPr>
        </p:nvSpPr>
        <p:spPr/>
        <p:txBody>
          <a:bodyPr/>
          <a:lstStyle/>
          <a:p>
            <a:fld id="{91974DF9-AD47-4691-BA21-BBFCE3637A9A}" type="slidenum">
              <a:rPr kumimoji="0" lang="en-US" smtClean="0"/>
              <a:pPr/>
              <a:t>26</a:t>
            </a:fld>
            <a:endParaRPr kumimoji="0"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EF7007"/>
                </a:solidFill>
              </a:rPr>
              <a:t>ТЕКСТОВЫЕ СТАТЬИ ПРОЕКТА РЕШЕНИЯ</a:t>
            </a:r>
            <a:endParaRPr lang="ru-RU" dirty="0">
              <a:solidFill>
                <a:srgbClr val="EF7007"/>
              </a:solidFill>
            </a:endParaRPr>
          </a:p>
        </p:txBody>
      </p:sp>
      <p:sp>
        <p:nvSpPr>
          <p:cNvPr id="3" name="Содержимое 2"/>
          <p:cNvSpPr>
            <a:spLocks noGrp="1"/>
          </p:cNvSpPr>
          <p:nvPr>
            <p:ph idx="1"/>
          </p:nvPr>
        </p:nvSpPr>
        <p:spPr>
          <a:xfrm>
            <a:off x="1484784" y="1835696"/>
            <a:ext cx="4943989" cy="7308304"/>
          </a:xfrm>
        </p:spPr>
        <p:txBody>
          <a:bodyPr>
            <a:normAutofit fontScale="70000" lnSpcReduction="20000"/>
          </a:bodyPr>
          <a:lstStyle/>
          <a:p>
            <a:r>
              <a:rPr lang="ru-RU" sz="2000" dirty="0" smtClean="0"/>
              <a:t> Статьи 1,3,4,5 проекта Решения предусмотрены в соответствии со статьей 184.1 Бюджетного Кодекса Российской Федерации.</a:t>
            </a:r>
          </a:p>
          <a:p>
            <a:r>
              <a:rPr lang="ru-RU" sz="2000" dirty="0" smtClean="0"/>
              <a:t> Статья 2 проекта Решения предусмотрена в соответствии со статьей 35 Бюджетного Кодекса Российской Федерации.</a:t>
            </a:r>
          </a:p>
          <a:p>
            <a:r>
              <a:rPr lang="ru-RU" sz="2000" dirty="0" smtClean="0"/>
              <a:t>Статья 6 проекта бюджета реализует требования статьи 78 Бюджетного кодекса Российской Федерации, касающиеся утверждения порядка предоставления субсидий юридическим лицам (за исключением субсидий государственным (муниципальным) учреждениям) индивидуальным предпринимателям, физическим лицам решением представительного органа муниципального образования о бюджете.</a:t>
            </a:r>
          </a:p>
          <a:p>
            <a:r>
              <a:rPr lang="ru-RU" sz="2000" dirty="0" smtClean="0"/>
              <a:t>Статья 7 проекта Решения устанавливается в соответствии с пунктом 5 статьи 179.4 Бюджетного кодекса Российской Федерации.</a:t>
            </a:r>
          </a:p>
          <a:p>
            <a:r>
              <a:rPr lang="ru-RU" sz="2000" dirty="0" smtClean="0"/>
              <a:t> Статья 8 проекта Решения устанавливается в соответствии со статьей 184.1, пунктами 1,6 статьи 107 Бюджетного кодекса Российской Федерации.</a:t>
            </a:r>
          </a:p>
          <a:p>
            <a:r>
              <a:rPr lang="x-none" sz="2000" smtClean="0"/>
              <a:t>Статья </a:t>
            </a:r>
            <a:r>
              <a:rPr lang="ru-RU" sz="2000" dirty="0" smtClean="0"/>
              <a:t>9</a:t>
            </a:r>
            <a:r>
              <a:rPr lang="x-none" sz="2000" smtClean="0"/>
              <a:t> законопроекта предусмотрена в соответствии с пунктом 1 статьи 110.1 Бюджетного кодекса Российской Федерации.</a:t>
            </a:r>
            <a:endParaRPr lang="ru-RU" sz="2000" dirty="0" smtClean="0"/>
          </a:p>
          <a:p>
            <a:r>
              <a:rPr lang="ru-RU" sz="2000" dirty="0" smtClean="0"/>
              <a:t>Статья 10 проекта Решения предусмотрена в соответствии с главой 16 Бюджетного кодекса Российской Федерации.</a:t>
            </a:r>
          </a:p>
          <a:p>
            <a:r>
              <a:rPr lang="ru-RU" sz="2000" dirty="0" smtClean="0"/>
              <a:t> Статья 11 отражает особенности исполнения бюджета муниципального района.</a:t>
            </a:r>
            <a:r>
              <a:rPr lang="ru-RU" sz="2000" b="1" dirty="0" smtClean="0"/>
              <a:t>   </a:t>
            </a:r>
            <a:endParaRPr lang="ru-RU" sz="2000" dirty="0" smtClean="0"/>
          </a:p>
          <a:p>
            <a:endParaRPr lang="ru-RU" dirty="0"/>
          </a:p>
        </p:txBody>
      </p:sp>
      <p:sp>
        <p:nvSpPr>
          <p:cNvPr id="4" name="Номер слайда 3"/>
          <p:cNvSpPr>
            <a:spLocks noGrp="1"/>
          </p:cNvSpPr>
          <p:nvPr>
            <p:ph type="sldNum" sz="quarter" idx="12"/>
          </p:nvPr>
        </p:nvSpPr>
        <p:spPr/>
        <p:txBody>
          <a:bodyPr/>
          <a:lstStyle/>
          <a:p>
            <a:fld id="{91974DF9-AD47-4691-BA21-BBFCE3637A9A}" type="slidenum">
              <a:rPr kumimoji="0" lang="en-US" smtClean="0"/>
              <a:pPr/>
              <a:t>27</a:t>
            </a:fld>
            <a:endParaRPr kumimoji="0"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51" y="2914650"/>
            <a:ext cx="6466941" cy="692497"/>
          </a:xfrm>
        </p:spPr>
        <p:txBody>
          <a:bodyPr>
            <a:normAutofit fontScale="90000"/>
          </a:bodyPr>
          <a:lstStyle/>
          <a:p>
            <a:pPr algn="ctr"/>
            <a:r>
              <a:rPr lang="ru-RU" sz="4500" dirty="0">
                <a:solidFill>
                  <a:srgbClr val="0070C0"/>
                </a:solidFill>
              </a:rPr>
              <a:t>Спасибо за внимание!</a:t>
            </a:r>
          </a:p>
        </p:txBody>
      </p:sp>
      <p:sp>
        <p:nvSpPr>
          <p:cNvPr id="5" name="Номер слайда 4"/>
          <p:cNvSpPr>
            <a:spLocks noGrp="1"/>
          </p:cNvSpPr>
          <p:nvPr>
            <p:ph type="sldNum" sz="quarter" idx="12"/>
          </p:nvPr>
        </p:nvSpPr>
        <p:spPr>
          <a:xfrm>
            <a:off x="6310884" y="6849161"/>
            <a:ext cx="204217" cy="230832"/>
          </a:xfrm>
        </p:spPr>
        <p:txBody>
          <a:bodyPr/>
          <a:lstStyle/>
          <a:p>
            <a:pPr marL="77158">
              <a:lnSpc>
                <a:spcPts val="930"/>
              </a:lnSpc>
            </a:pPr>
            <a:fld id="{81D60167-4931-47E6-BA6A-407CBD079E47}" type="slidenum">
              <a:rPr lang="ru-RU" smtClean="0"/>
              <a:pPr marL="77158">
                <a:lnSpc>
                  <a:spcPts val="930"/>
                </a:lnSpc>
              </a:pPr>
              <a:t>28</a:t>
            </a:fld>
            <a:endParaRPr lang="ru-RU" dirty="0"/>
          </a:p>
        </p:txBody>
      </p:sp>
      <p:sp>
        <p:nvSpPr>
          <p:cNvPr id="4" name="Прямоугольник 3"/>
          <p:cNvSpPr/>
          <p:nvPr/>
        </p:nvSpPr>
        <p:spPr>
          <a:xfrm>
            <a:off x="457200" y="4572000"/>
            <a:ext cx="5829300" cy="2031325"/>
          </a:xfrm>
          <a:prstGeom prst="rect">
            <a:avLst/>
          </a:prstGeom>
        </p:spPr>
        <p:txBody>
          <a:bodyPr wrap="square">
            <a:spAutoFit/>
          </a:bodyPr>
          <a:lstStyle/>
          <a:p>
            <a:pPr algn="ctr" fontAlgn="base">
              <a:spcBef>
                <a:spcPct val="0"/>
              </a:spcBef>
              <a:spcAft>
                <a:spcPct val="0"/>
              </a:spcAft>
            </a:pPr>
            <a:r>
              <a:rPr lang="ru-RU" sz="2100" b="1" dirty="0">
                <a:solidFill>
                  <a:srgbClr val="9A3130"/>
                </a:solidFill>
              </a:rPr>
              <a:t>Проект</a:t>
            </a:r>
          </a:p>
          <a:p>
            <a:pPr algn="ctr" fontAlgn="base">
              <a:spcBef>
                <a:spcPct val="0"/>
              </a:spcBef>
              <a:spcAft>
                <a:spcPct val="0"/>
              </a:spcAft>
            </a:pPr>
            <a:r>
              <a:rPr lang="ru-RU" sz="2100" b="1" dirty="0">
                <a:solidFill>
                  <a:srgbClr val="9A3130"/>
                </a:solidFill>
              </a:rPr>
              <a:t>подготовлен Финансовым управлением администрации муниципального образования</a:t>
            </a:r>
          </a:p>
          <a:p>
            <a:pPr algn="ctr" fontAlgn="base">
              <a:spcBef>
                <a:spcPct val="0"/>
              </a:spcBef>
              <a:spcAft>
                <a:spcPct val="0"/>
              </a:spcAft>
            </a:pPr>
            <a:r>
              <a:rPr lang="ru-RU" sz="2100" b="1" dirty="0">
                <a:solidFill>
                  <a:srgbClr val="9A3130"/>
                </a:solidFill>
              </a:rPr>
              <a:t>«Курумканский район»</a:t>
            </a:r>
          </a:p>
          <a:p>
            <a:pPr algn="ctr" fontAlgn="base">
              <a:spcBef>
                <a:spcPct val="0"/>
              </a:spcBef>
              <a:spcAft>
                <a:spcPct val="0"/>
              </a:spcAft>
            </a:pPr>
            <a:endParaRPr lang="ru-RU" sz="2100" b="1" dirty="0">
              <a:solidFill>
                <a:srgbClr val="9A3130"/>
              </a:solidFill>
            </a:endParaRPr>
          </a:p>
        </p:txBody>
      </p:sp>
    </p:spTree>
    <p:extLst>
      <p:ext uri="{BB962C8B-B14F-4D97-AF65-F5344CB8AC3E}">
        <p14:creationId xmlns:p14="http://schemas.microsoft.com/office/powerpoint/2010/main" val="4254510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20090" y="395536"/>
            <a:ext cx="6137910" cy="276999"/>
          </a:xfrm>
        </p:spPr>
        <p:txBody>
          <a:bodyPr vert="horz" wrap="square" lIns="0" tIns="0" rIns="0" bIns="0" rtlCol="0" anchor="t">
            <a:spAutoFit/>
          </a:bodyPr>
          <a:lstStyle/>
          <a:p>
            <a:pPr marL="363881">
              <a:spcBef>
                <a:spcPct val="0"/>
              </a:spcBef>
              <a:buNone/>
            </a:pPr>
            <a:r>
              <a:rPr lang="ru-RU" sz="1800" spc="-11" dirty="0">
                <a:solidFill>
                  <a:srgbClr val="CC3300"/>
                </a:solidFill>
                <a:latin typeface="+mj-lt"/>
                <a:ea typeface="+mj-ea"/>
                <a:cs typeface="+mj-cs"/>
              </a:rPr>
              <a:t>           Налоговые доходы</a:t>
            </a:r>
          </a:p>
        </p:txBody>
      </p:sp>
      <p:graphicFrame>
        <p:nvGraphicFramePr>
          <p:cNvPr id="7" name="Таблица 6"/>
          <p:cNvGraphicFramePr>
            <a:graphicFrameLocks noGrp="1"/>
          </p:cNvGraphicFramePr>
          <p:nvPr>
            <p:extLst>
              <p:ext uri="{D42A27DB-BD31-4B8C-83A1-F6EECF244321}">
                <p14:modId xmlns:p14="http://schemas.microsoft.com/office/powerpoint/2010/main" val="2654506219"/>
              </p:ext>
            </p:extLst>
          </p:nvPr>
        </p:nvGraphicFramePr>
        <p:xfrm>
          <a:off x="332656" y="1403650"/>
          <a:ext cx="6301041" cy="6824684"/>
        </p:xfrm>
        <a:graphic>
          <a:graphicData uri="http://schemas.openxmlformats.org/drawingml/2006/table">
            <a:tbl>
              <a:tblPr firstRow="1" bandRow="1">
                <a:tableStyleId>{EB344D84-9AFB-497E-A393-DC336BA19D2E}</a:tableStyleId>
              </a:tblPr>
              <a:tblGrid>
                <a:gridCol w="2520280"/>
                <a:gridCol w="1440160"/>
                <a:gridCol w="1205320"/>
                <a:gridCol w="1135281"/>
              </a:tblGrid>
              <a:tr h="504054">
                <a:tc rowSpan="2">
                  <a:txBody>
                    <a:bodyPr/>
                    <a:lstStyle/>
                    <a:p>
                      <a:pPr marL="0" algn="ctr" rtl="0" eaLnBrk="1" latinLnBrk="0" hangingPunct="1">
                        <a:lnSpc>
                          <a:spcPct val="115000"/>
                        </a:lnSpc>
                        <a:spcAft>
                          <a:spcPts val="0"/>
                        </a:spcAft>
                      </a:pPr>
                      <a:r>
                        <a:rPr kumimoji="0" lang="ru-RU" sz="1800" kern="1200" dirty="0" smtClean="0">
                          <a:solidFill>
                            <a:schemeClr val="accent6">
                              <a:lumMod val="50000"/>
                            </a:schemeClr>
                          </a:solidFill>
                          <a:latin typeface="Times New Roman"/>
                          <a:ea typeface="Times New Roman"/>
                          <a:cs typeface="Times New Roman"/>
                        </a:rPr>
                        <a:t>Наименование</a:t>
                      </a:r>
                      <a:endParaRPr kumimoji="0" lang="ru-RU" sz="1800" kern="1200" dirty="0">
                        <a:solidFill>
                          <a:schemeClr val="accent6">
                            <a:lumMod val="50000"/>
                          </a:schemeClr>
                        </a:solidFill>
                        <a:latin typeface="Times New Roman"/>
                        <a:ea typeface="Times New Roman"/>
                        <a:cs typeface="Times New Roman"/>
                      </a:endParaRPr>
                    </a:p>
                  </a:txBody>
                  <a:tcPr marL="91434" marR="91434" marT="45706" marB="45706">
                    <a:solidFill>
                      <a:schemeClr val="bg2">
                        <a:lumMod val="90000"/>
                      </a:schemeClr>
                    </a:solidFill>
                  </a:tcPr>
                </a:tc>
                <a:tc>
                  <a:txBody>
                    <a:bodyPr/>
                    <a:lstStyle/>
                    <a:p>
                      <a:pPr marL="0" algn="ctr" rtl="0" eaLnBrk="1" latinLnBrk="0" hangingPunct="1">
                        <a:lnSpc>
                          <a:spcPct val="115000"/>
                        </a:lnSpc>
                        <a:spcAft>
                          <a:spcPts val="0"/>
                        </a:spcAft>
                      </a:pPr>
                      <a:r>
                        <a:rPr kumimoji="0" lang="ru-RU" sz="1800" kern="1200" dirty="0" smtClean="0">
                          <a:solidFill>
                            <a:schemeClr val="accent6">
                              <a:lumMod val="50000"/>
                            </a:schemeClr>
                          </a:solidFill>
                        </a:rPr>
                        <a:t>2024</a:t>
                      </a:r>
                      <a:endParaRPr kumimoji="0" lang="ru-RU" sz="1800" b="1" kern="1200" dirty="0">
                        <a:solidFill>
                          <a:schemeClr val="accent6">
                            <a:lumMod val="50000"/>
                          </a:schemeClr>
                        </a:solidFill>
                        <a:latin typeface="Times New Roman"/>
                        <a:ea typeface="Times New Roman"/>
                        <a:cs typeface="Times New Roman"/>
                      </a:endParaRPr>
                    </a:p>
                  </a:txBody>
                  <a:tcPr marL="91434" marR="91434" marT="45706" marB="45706" anchor="ctr">
                    <a:solidFill>
                      <a:schemeClr val="bg2">
                        <a:lumMod val="9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ru-RU" sz="1800" kern="1200" dirty="0" smtClean="0">
                          <a:solidFill>
                            <a:schemeClr val="accent6">
                              <a:lumMod val="50000"/>
                            </a:schemeClr>
                          </a:solidFill>
                        </a:rPr>
                        <a:t>2025</a:t>
                      </a:r>
                      <a:endParaRPr kumimoji="0" lang="ru-RU" sz="1800" b="1" kern="1200" dirty="0">
                        <a:solidFill>
                          <a:schemeClr val="accent6">
                            <a:lumMod val="50000"/>
                          </a:schemeClr>
                        </a:solidFill>
                        <a:latin typeface="Times New Roman"/>
                        <a:ea typeface="Times New Roman"/>
                        <a:cs typeface="Times New Roman"/>
                      </a:endParaRPr>
                    </a:p>
                  </a:txBody>
                  <a:tcPr marL="91434" marR="91434" marT="45706" marB="45706" anchor="ctr">
                    <a:solidFill>
                      <a:schemeClr val="bg2">
                        <a:lumMod val="90000"/>
                      </a:schemeClr>
                    </a:solidFill>
                  </a:tcPr>
                </a:tc>
                <a:tc>
                  <a:txBody>
                    <a:bodyPr/>
                    <a:lstStyle/>
                    <a:p>
                      <a:pPr marL="0" algn="ctr" rtl="0" eaLnBrk="1" latinLnBrk="0" hangingPunct="1">
                        <a:lnSpc>
                          <a:spcPct val="115000"/>
                        </a:lnSpc>
                        <a:spcAft>
                          <a:spcPts val="0"/>
                        </a:spcAft>
                      </a:pPr>
                      <a:r>
                        <a:rPr kumimoji="0" lang="ru-RU" sz="1800" kern="1200" dirty="0" smtClean="0">
                          <a:solidFill>
                            <a:schemeClr val="accent6">
                              <a:lumMod val="50000"/>
                            </a:schemeClr>
                          </a:solidFill>
                        </a:rPr>
                        <a:t>2026</a:t>
                      </a:r>
                      <a:endParaRPr kumimoji="0" lang="ru-RU" sz="1800" b="1" kern="1200" dirty="0">
                        <a:solidFill>
                          <a:schemeClr val="accent6">
                            <a:lumMod val="50000"/>
                          </a:schemeClr>
                        </a:solidFill>
                        <a:latin typeface="Times New Roman"/>
                        <a:ea typeface="Times New Roman"/>
                        <a:cs typeface="Times New Roman"/>
                      </a:endParaRPr>
                    </a:p>
                  </a:txBody>
                  <a:tcPr marL="91434" marR="91434" marT="45706" marB="45706" anchor="ctr">
                    <a:solidFill>
                      <a:schemeClr val="bg2">
                        <a:lumMod val="90000"/>
                      </a:schemeClr>
                    </a:solidFill>
                  </a:tcPr>
                </a:tc>
              </a:tr>
              <a:tr h="288032">
                <a:tc vMerge="1">
                  <a:txBody>
                    <a:bodyPr/>
                    <a:lstStyle/>
                    <a:p>
                      <a:endParaRPr lang="ru-RU"/>
                    </a:p>
                  </a:txBody>
                  <a:tcPr/>
                </a:tc>
                <a:tc gridSpan="3">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srgbClr val="6AAC91">
                              <a:lumMod val="50000"/>
                            </a:srgbClr>
                          </a:solidFill>
                          <a:effectLst/>
                          <a:uLnTx/>
                          <a:uFillTx/>
                          <a:latin typeface="+mn-lt"/>
                        </a:rPr>
                        <a:t>(прогноз)</a:t>
                      </a:r>
                      <a:endParaRPr kumimoji="0" lang="ru-RU" sz="1800" kern="1200" dirty="0">
                        <a:solidFill>
                          <a:schemeClr val="accent6">
                            <a:lumMod val="50000"/>
                          </a:schemeClr>
                        </a:solidFill>
                        <a:latin typeface="Times New Roman"/>
                        <a:ea typeface="Times New Roman"/>
                        <a:cs typeface="Times New Roman"/>
                      </a:endParaRPr>
                    </a:p>
                  </a:txBody>
                  <a:tcPr marL="91434" marR="91434" marT="45706" marB="45706" anchor="ctr">
                    <a:solidFill>
                      <a:schemeClr val="bg2">
                        <a:lumMod val="90000"/>
                      </a:schemeClr>
                    </a:solidFill>
                  </a:tcPr>
                </a:tc>
                <a:tc hMerge="1">
                  <a:txBody>
                    <a:bodyPr/>
                    <a:lstStyle/>
                    <a:p>
                      <a:endParaRPr lang="ru-RU"/>
                    </a:p>
                  </a:txBody>
                  <a:tcPr/>
                </a:tc>
                <a:tc hMerge="1">
                  <a:txBody>
                    <a:bodyPr/>
                    <a:lstStyle/>
                    <a:p>
                      <a:endParaRPr lang="ru-RU"/>
                    </a:p>
                  </a:txBody>
                  <a:tcPr/>
                </a:tc>
              </a:tr>
              <a:tr h="998384">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6">
                              <a:lumMod val="50000"/>
                            </a:schemeClr>
                          </a:solidFill>
                        </a:rPr>
                        <a:t>НДФЛ</a:t>
                      </a:r>
                      <a:endParaRPr kumimoji="0" lang="ru-RU" sz="1600" b="1" kern="1200" dirty="0">
                        <a:solidFill>
                          <a:schemeClr val="accent6">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42552,7</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42719,2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42742</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r>
              <a:tr h="93677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6">
                              <a:lumMod val="50000"/>
                            </a:schemeClr>
                          </a:solidFill>
                        </a:rPr>
                        <a:t>Доходы от уплаты акцизов</a:t>
                      </a:r>
                      <a:endParaRPr kumimoji="0" lang="ru-RU" sz="1600" b="1" kern="1200" dirty="0">
                        <a:solidFill>
                          <a:schemeClr val="accent6">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25310,7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26218,4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26895,9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r>
              <a:tr h="712701">
                <a:tc>
                  <a:txBody>
                    <a:bodyPr/>
                    <a:lstStyle/>
                    <a:p>
                      <a:pPr marL="0" algn="l" rtl="0" eaLnBrk="1" latinLnBrk="0" hangingPunct="1">
                        <a:lnSpc>
                          <a:spcPct val="115000"/>
                        </a:lnSpc>
                        <a:spcAft>
                          <a:spcPts val="0"/>
                        </a:spcAft>
                      </a:pPr>
                      <a:r>
                        <a:rPr kumimoji="0" lang="ru-RU" sz="1600" b="1" kern="1200" dirty="0" smtClean="0">
                          <a:solidFill>
                            <a:schemeClr val="accent6">
                              <a:lumMod val="50000"/>
                            </a:schemeClr>
                          </a:solidFill>
                          <a:latin typeface="+mn-lt"/>
                          <a:ea typeface="+mn-ea"/>
                          <a:cs typeface="+mn-cs"/>
                        </a:rPr>
                        <a:t>УСН</a:t>
                      </a:r>
                      <a:endParaRPr kumimoji="0" lang="ru-RU" sz="1600" b="1" kern="1200" dirty="0">
                        <a:solidFill>
                          <a:schemeClr val="accent6">
                            <a:lumMod val="50000"/>
                          </a:schemeClr>
                        </a:solidFill>
                        <a:latin typeface="+mn-lt"/>
                        <a:ea typeface="+mn-ea"/>
                        <a:cs typeface="+mn-cs"/>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13007,0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12695,0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12695,0 </a:t>
                      </a:r>
                      <a:endParaRPr kumimoji="0" lang="ru-RU" sz="1800" kern="1200" dirty="0">
                        <a:solidFill>
                          <a:schemeClr val="accent6">
                            <a:lumMod val="50000"/>
                          </a:schemeClr>
                        </a:solidFill>
                        <a:latin typeface="+mn-lt"/>
                        <a:ea typeface="Times New Roman"/>
                        <a:cs typeface="Times New Roman"/>
                      </a:endParaRPr>
                    </a:p>
                  </a:txBody>
                  <a:tcPr marL="91434" marR="91434" marT="45706" marB="45706" anchor="ctr"/>
                </a:tc>
              </a:tr>
              <a:tr h="858252">
                <a:tc>
                  <a:txBody>
                    <a:bodyPr/>
                    <a:lstStyle/>
                    <a:p>
                      <a:pPr marL="0" algn="l" defTabSz="342900" rtl="0" eaLnBrk="1" latinLnBrk="0" hangingPunct="1">
                        <a:lnSpc>
                          <a:spcPct val="115000"/>
                        </a:lnSpc>
                        <a:spcAft>
                          <a:spcPts val="0"/>
                        </a:spcAft>
                      </a:pPr>
                      <a:endParaRPr kumimoji="0" lang="ru-RU" sz="1600" b="1" kern="1200" dirty="0" smtClean="0">
                        <a:solidFill>
                          <a:schemeClr val="accent6">
                            <a:lumMod val="50000"/>
                          </a:schemeClr>
                        </a:solidFill>
                        <a:latin typeface="+mn-lt"/>
                        <a:ea typeface="+mn-ea"/>
                        <a:cs typeface="+mn-cs"/>
                      </a:endParaRPr>
                    </a:p>
                    <a:p>
                      <a:pPr marL="0" algn="l" defTabSz="342900" rtl="0" eaLnBrk="1" latinLnBrk="0" hangingPunct="1">
                        <a:lnSpc>
                          <a:spcPct val="115000"/>
                        </a:lnSpc>
                        <a:spcAft>
                          <a:spcPts val="0"/>
                        </a:spcAft>
                      </a:pPr>
                      <a:r>
                        <a:rPr kumimoji="0" lang="ru-RU" sz="1600" b="1" kern="1200" dirty="0" smtClean="0">
                          <a:solidFill>
                            <a:schemeClr val="accent6">
                              <a:lumMod val="50000"/>
                            </a:schemeClr>
                          </a:solidFill>
                          <a:latin typeface="+mn-lt"/>
                          <a:ea typeface="+mn-ea"/>
                          <a:cs typeface="+mn-cs"/>
                        </a:rPr>
                        <a:t>ЕНВД</a:t>
                      </a:r>
                      <a:endParaRPr kumimoji="0" lang="ru-RU" sz="1600" b="1" kern="1200" dirty="0">
                        <a:solidFill>
                          <a:schemeClr val="accent6">
                            <a:lumMod val="50000"/>
                          </a:schemeClr>
                        </a:solidFill>
                        <a:latin typeface="+mn-lt"/>
                        <a:ea typeface="+mn-ea"/>
                        <a:cs typeface="+mn-cs"/>
                      </a:endParaRPr>
                    </a:p>
                  </a:txBody>
                  <a:tcPr marL="91434" marR="91434" marT="45706" marB="45706"/>
                </a:tc>
                <a:tc>
                  <a:txBody>
                    <a:bodyPr/>
                    <a:lstStyle/>
                    <a:p>
                      <a:pPr marL="0" algn="ctr" defTabSz="342900" rtl="0" eaLnBrk="1" latinLnBrk="0" hangingPunct="1">
                        <a:lnSpc>
                          <a:spcPct val="115000"/>
                        </a:lnSpc>
                        <a:spcAft>
                          <a:spcPts val="0"/>
                        </a:spcAft>
                      </a:pPr>
                      <a:r>
                        <a:rPr kumimoji="0" lang="ru-RU" sz="2000" kern="1200" dirty="0" smtClean="0">
                          <a:solidFill>
                            <a:schemeClr val="accent6">
                              <a:lumMod val="50000"/>
                            </a:schemeClr>
                          </a:solidFill>
                          <a:latin typeface="+mn-lt"/>
                          <a:ea typeface="Times New Roman"/>
                          <a:cs typeface="Times New Roman"/>
                        </a:rPr>
                        <a:t>-</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defTabSz="342900" rtl="0" eaLnBrk="1" latinLnBrk="0" hangingPunct="1">
                        <a:lnSpc>
                          <a:spcPct val="115000"/>
                        </a:lnSpc>
                        <a:spcAft>
                          <a:spcPts val="0"/>
                        </a:spcAft>
                      </a:pPr>
                      <a:r>
                        <a:rPr kumimoji="0" lang="ru-RU" sz="2000" kern="1200" dirty="0" smtClean="0">
                          <a:solidFill>
                            <a:schemeClr val="accent6">
                              <a:lumMod val="50000"/>
                            </a:schemeClr>
                          </a:solidFill>
                          <a:latin typeface="+mn-lt"/>
                          <a:ea typeface="Times New Roman"/>
                          <a:cs typeface="Times New Roman"/>
                        </a:rPr>
                        <a:t>-</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defTabSz="342900" rtl="0" eaLnBrk="1" latinLnBrk="0" hangingPunct="1">
                        <a:lnSpc>
                          <a:spcPct val="115000"/>
                        </a:lnSpc>
                        <a:spcAft>
                          <a:spcPts val="0"/>
                        </a:spcAft>
                      </a:pPr>
                      <a:r>
                        <a:rPr kumimoji="0" lang="ru-RU" sz="2000" kern="1200" dirty="0" smtClean="0">
                          <a:solidFill>
                            <a:schemeClr val="accent6">
                              <a:lumMod val="50000"/>
                            </a:schemeClr>
                          </a:solidFill>
                          <a:latin typeface="+mn-lt"/>
                          <a:ea typeface="Times New Roman"/>
                          <a:cs typeface="Times New Roman"/>
                        </a:rPr>
                        <a:t>-</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r>
              <a:tr h="702206">
                <a:tc>
                  <a:txBody>
                    <a:bodyPr/>
                    <a:lstStyle/>
                    <a:p>
                      <a:pPr marL="0" algn="l" rtl="0" eaLnBrk="1" latinLnBrk="0" hangingPunct="1">
                        <a:lnSpc>
                          <a:spcPct val="115000"/>
                        </a:lnSpc>
                        <a:spcAft>
                          <a:spcPts val="0"/>
                        </a:spcAft>
                      </a:pPr>
                      <a:r>
                        <a:rPr kumimoji="0" lang="ru-RU" sz="1600" b="1" kern="1200" dirty="0" smtClean="0">
                          <a:solidFill>
                            <a:schemeClr val="accent6">
                              <a:lumMod val="50000"/>
                            </a:schemeClr>
                          </a:solidFill>
                          <a:latin typeface="+mn-lt"/>
                          <a:ea typeface="+mn-ea"/>
                          <a:cs typeface="+mn-cs"/>
                        </a:rPr>
                        <a:t>Патент</a:t>
                      </a:r>
                      <a:endParaRPr kumimoji="0" lang="ru-RU" sz="1600" b="1" kern="1200" dirty="0">
                        <a:solidFill>
                          <a:schemeClr val="accent6">
                            <a:lumMod val="50000"/>
                          </a:schemeClr>
                        </a:solidFill>
                        <a:latin typeface="+mn-lt"/>
                        <a:ea typeface="+mn-ea"/>
                        <a:cs typeface="+mn-cs"/>
                      </a:endParaRPr>
                    </a:p>
                  </a:txBody>
                  <a:tcPr marL="91434" marR="91434" marT="45706" marB="45706" anchor="ctr"/>
                </a:tc>
                <a:tc>
                  <a:txBody>
                    <a:bodyPr/>
                    <a:lstStyle/>
                    <a:p>
                      <a:pPr marL="0" algn="ctr" rtl="0" eaLnBrk="1" latinLnBrk="0" hangingPunct="1">
                        <a:lnSpc>
                          <a:spcPct val="115000"/>
                        </a:lnSpc>
                        <a:spcAft>
                          <a:spcPts val="0"/>
                        </a:spcAft>
                      </a:pPr>
                      <a:r>
                        <a:rPr lang="x-none" sz="1350" kern="1200" smtClean="0">
                          <a:solidFill>
                            <a:schemeClr val="dk1"/>
                          </a:solidFill>
                          <a:latin typeface="+mn-lt"/>
                          <a:ea typeface="+mn-ea"/>
                          <a:cs typeface="+mn-cs"/>
                        </a:rPr>
                        <a:t>1380</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x-none" sz="1350" kern="1200" smtClean="0">
                          <a:solidFill>
                            <a:schemeClr val="dk1"/>
                          </a:solidFill>
                          <a:latin typeface="+mn-lt"/>
                          <a:ea typeface="+mn-ea"/>
                          <a:cs typeface="+mn-cs"/>
                        </a:rPr>
                        <a:t>1380</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x-none" sz="1350" kern="1200" smtClean="0">
                          <a:solidFill>
                            <a:schemeClr val="dk1"/>
                          </a:solidFill>
                          <a:latin typeface="+mn-lt"/>
                          <a:ea typeface="+mn-ea"/>
                          <a:cs typeface="+mn-cs"/>
                        </a:rPr>
                        <a:t>1380</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r>
              <a:tr h="821565">
                <a:tc>
                  <a:txBody>
                    <a:bodyPr/>
                    <a:lstStyle/>
                    <a:p>
                      <a:pPr marL="0" algn="l" rtl="0" eaLnBrk="1" latinLnBrk="0" hangingPunct="1">
                        <a:lnSpc>
                          <a:spcPct val="115000"/>
                        </a:lnSpc>
                        <a:spcAft>
                          <a:spcPts val="0"/>
                        </a:spcAft>
                      </a:pPr>
                      <a:r>
                        <a:rPr kumimoji="0" lang="ru-RU" sz="1600" b="1" kern="1200" dirty="0" smtClean="0">
                          <a:solidFill>
                            <a:schemeClr val="accent6">
                              <a:lumMod val="50000"/>
                            </a:schemeClr>
                          </a:solidFill>
                          <a:latin typeface="+mn-lt"/>
                          <a:ea typeface="+mn-ea"/>
                          <a:cs typeface="+mn-cs"/>
                        </a:rPr>
                        <a:t>ЕСХН</a:t>
                      </a:r>
                      <a:endParaRPr kumimoji="0" lang="ru-RU" sz="1600" b="1" kern="1200" dirty="0">
                        <a:solidFill>
                          <a:schemeClr val="accent6">
                            <a:lumMod val="50000"/>
                          </a:schemeClr>
                        </a:solidFill>
                        <a:latin typeface="+mn-lt"/>
                        <a:ea typeface="+mn-ea"/>
                        <a:cs typeface="+mn-cs"/>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422,1</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422,1</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422,1</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r>
              <a:tr h="441932">
                <a:tc>
                  <a:txBody>
                    <a:bodyPr/>
                    <a:lstStyle/>
                    <a:p>
                      <a:pPr marL="0" algn="l" rtl="0" eaLnBrk="1" latinLnBrk="0" hangingPunct="1">
                        <a:lnSpc>
                          <a:spcPct val="115000"/>
                        </a:lnSpc>
                        <a:spcAft>
                          <a:spcPts val="0"/>
                        </a:spcAft>
                      </a:pPr>
                      <a:r>
                        <a:rPr kumimoji="0" lang="ru-RU" sz="1600" b="1" kern="1200" dirty="0" smtClean="0">
                          <a:solidFill>
                            <a:schemeClr val="accent6">
                              <a:lumMod val="50000"/>
                            </a:schemeClr>
                          </a:solidFill>
                          <a:latin typeface="+mn-lt"/>
                          <a:ea typeface="+mn-ea"/>
                          <a:cs typeface="+mn-cs"/>
                        </a:rPr>
                        <a:t>Госпошлина</a:t>
                      </a:r>
                      <a:endParaRPr kumimoji="0" lang="ru-RU" sz="1600" b="1" kern="1200" dirty="0">
                        <a:solidFill>
                          <a:schemeClr val="accent6">
                            <a:lumMod val="50000"/>
                          </a:schemeClr>
                        </a:solidFill>
                        <a:latin typeface="+mn-lt"/>
                        <a:ea typeface="+mn-ea"/>
                        <a:cs typeface="+mn-cs"/>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1716,5 </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1619,5 </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1619,5 </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r>
              <a:tr h="441932">
                <a:tc>
                  <a:txBody>
                    <a:bodyPr/>
                    <a:lstStyle/>
                    <a:p>
                      <a:pPr marL="0" algn="l" rtl="0" eaLnBrk="1" latinLnBrk="0" hangingPunct="1">
                        <a:lnSpc>
                          <a:spcPct val="115000"/>
                        </a:lnSpc>
                        <a:spcAft>
                          <a:spcPts val="0"/>
                        </a:spcAft>
                      </a:pPr>
                      <a:r>
                        <a:rPr kumimoji="0" lang="ru-RU" sz="1600" b="1" kern="1200" dirty="0" smtClean="0">
                          <a:solidFill>
                            <a:schemeClr val="accent6">
                              <a:lumMod val="50000"/>
                            </a:schemeClr>
                          </a:solidFill>
                          <a:latin typeface="+mn-lt"/>
                          <a:ea typeface="+mn-ea"/>
                          <a:cs typeface="+mn-cs"/>
                        </a:rPr>
                        <a:t>Итого</a:t>
                      </a:r>
                      <a:endParaRPr kumimoji="0" lang="ru-RU" sz="1600" b="1" kern="1200" dirty="0">
                        <a:solidFill>
                          <a:schemeClr val="accent6">
                            <a:lumMod val="50000"/>
                          </a:schemeClr>
                        </a:solidFill>
                        <a:latin typeface="+mn-lt"/>
                        <a:ea typeface="+mn-ea"/>
                        <a:cs typeface="+mn-cs"/>
                      </a:endParaRPr>
                    </a:p>
                  </a:txBody>
                  <a:tcPr marL="91434" marR="91434" marT="45706" marB="45706"/>
                </a:tc>
                <a:tc>
                  <a:txBody>
                    <a:bodyPr/>
                    <a:lstStyle/>
                    <a:p>
                      <a:pPr marL="0" algn="ctr" rtl="0" eaLnBrk="1" latinLnBrk="0" hangingPunct="1">
                        <a:lnSpc>
                          <a:spcPct val="115000"/>
                        </a:lnSpc>
                        <a:spcAft>
                          <a:spcPts val="0"/>
                        </a:spcAft>
                      </a:pPr>
                      <a:r>
                        <a:rPr kumimoji="0" lang="ru-RU" sz="2000" kern="1200" dirty="0" smtClean="0">
                          <a:solidFill>
                            <a:schemeClr val="accent6">
                              <a:lumMod val="50000"/>
                            </a:schemeClr>
                          </a:solidFill>
                          <a:latin typeface="+mn-lt"/>
                          <a:ea typeface="Times New Roman"/>
                          <a:cs typeface="Times New Roman"/>
                        </a:rPr>
                        <a:t>84389</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kumimoji="0" lang="ru-RU" sz="2000" kern="1200" dirty="0" smtClean="0">
                          <a:solidFill>
                            <a:schemeClr val="accent6">
                              <a:lumMod val="50000"/>
                            </a:schemeClr>
                          </a:solidFill>
                          <a:latin typeface="+mn-lt"/>
                          <a:ea typeface="Times New Roman"/>
                          <a:cs typeface="Times New Roman"/>
                        </a:rPr>
                        <a:t>85054,2</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c>
                  <a:txBody>
                    <a:bodyPr/>
                    <a:lstStyle/>
                    <a:p>
                      <a:pPr marL="0" algn="ctr" rtl="0" eaLnBrk="1" latinLnBrk="0" hangingPunct="1">
                        <a:lnSpc>
                          <a:spcPct val="115000"/>
                        </a:lnSpc>
                        <a:spcAft>
                          <a:spcPts val="0"/>
                        </a:spcAft>
                      </a:pPr>
                      <a:r>
                        <a:rPr kumimoji="0" lang="ru-RU" sz="2000" kern="1200" dirty="0" smtClean="0">
                          <a:solidFill>
                            <a:schemeClr val="accent6">
                              <a:lumMod val="50000"/>
                            </a:schemeClr>
                          </a:solidFill>
                          <a:latin typeface="+mn-lt"/>
                          <a:ea typeface="Times New Roman"/>
                          <a:cs typeface="Times New Roman"/>
                        </a:rPr>
                        <a:t>85754,5</a:t>
                      </a:r>
                      <a:endParaRPr kumimoji="0" lang="ru-RU" sz="2000" kern="1200" dirty="0">
                        <a:solidFill>
                          <a:schemeClr val="accent6">
                            <a:lumMod val="50000"/>
                          </a:schemeClr>
                        </a:solidFill>
                        <a:latin typeface="+mn-lt"/>
                        <a:ea typeface="Times New Roman"/>
                        <a:cs typeface="Times New Roman"/>
                      </a:endParaRPr>
                    </a:p>
                  </a:txBody>
                  <a:tcPr marL="91434" marR="91434" marT="45706" marB="45706" anchor="ctr"/>
                </a:tc>
              </a:tr>
            </a:tbl>
          </a:graphicData>
        </a:graphic>
      </p:graphicFrame>
      <p:sp>
        <p:nvSpPr>
          <p:cNvPr id="2" name="Прямоугольник 1"/>
          <p:cNvSpPr/>
          <p:nvPr/>
        </p:nvSpPr>
        <p:spPr>
          <a:xfrm>
            <a:off x="5157192" y="1033735"/>
            <a:ext cx="1484702" cy="307777"/>
          </a:xfrm>
          <a:prstGeom prst="rect">
            <a:avLst/>
          </a:prstGeom>
        </p:spPr>
        <p:txBody>
          <a:bodyPr wrap="none">
            <a:spAutoFit/>
          </a:bodyPr>
          <a:lstStyle/>
          <a:p>
            <a:r>
              <a:rPr lang="ru-RU" sz="1400" dirty="0">
                <a:solidFill>
                  <a:prstClr val="black"/>
                </a:solidFill>
              </a:rPr>
              <a:t>(тыс. рублей), </a:t>
            </a:r>
            <a:endParaRPr lang="ru-RU" dirty="0"/>
          </a:p>
        </p:txBody>
      </p:sp>
    </p:spTree>
    <p:extLst>
      <p:ext uri="{BB962C8B-B14F-4D97-AF65-F5344CB8AC3E}">
        <p14:creationId xmlns:p14="http://schemas.microsoft.com/office/powerpoint/2010/main" val="3782205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9452" y="395536"/>
            <a:ext cx="6137910" cy="276999"/>
          </a:xfrm>
        </p:spPr>
        <p:txBody>
          <a:bodyPr vert="horz" wrap="square" lIns="0" tIns="0" rIns="0" bIns="0" rtlCol="0" anchor="t">
            <a:spAutoFit/>
          </a:bodyPr>
          <a:lstStyle/>
          <a:p>
            <a:pPr marL="363881">
              <a:spcBef>
                <a:spcPct val="0"/>
              </a:spcBef>
              <a:buNone/>
            </a:pPr>
            <a:r>
              <a:rPr lang="ru-RU" sz="1800" spc="-11" dirty="0">
                <a:solidFill>
                  <a:srgbClr val="CC3300"/>
                </a:solidFill>
                <a:latin typeface="+mj-lt"/>
                <a:ea typeface="+mj-ea"/>
                <a:cs typeface="+mj-cs"/>
              </a:rPr>
              <a:t>           Неналоговые доходы</a:t>
            </a:r>
          </a:p>
        </p:txBody>
      </p:sp>
      <p:graphicFrame>
        <p:nvGraphicFramePr>
          <p:cNvPr id="7" name="Таблица 6"/>
          <p:cNvGraphicFramePr>
            <a:graphicFrameLocks noGrp="1"/>
          </p:cNvGraphicFramePr>
          <p:nvPr>
            <p:extLst>
              <p:ext uri="{D42A27DB-BD31-4B8C-83A1-F6EECF244321}">
                <p14:modId xmlns:p14="http://schemas.microsoft.com/office/powerpoint/2010/main" val="918776362"/>
              </p:ext>
            </p:extLst>
          </p:nvPr>
        </p:nvGraphicFramePr>
        <p:xfrm>
          <a:off x="332656" y="971600"/>
          <a:ext cx="6353935" cy="8038996"/>
        </p:xfrm>
        <a:graphic>
          <a:graphicData uri="http://schemas.openxmlformats.org/drawingml/2006/table">
            <a:tbl>
              <a:tblPr firstRow="1" bandRow="1">
                <a:tableStyleId>{EB344D84-9AFB-497E-A393-DC336BA19D2E}</a:tableStyleId>
              </a:tblPr>
              <a:tblGrid>
                <a:gridCol w="3174019"/>
                <a:gridCol w="1023878"/>
                <a:gridCol w="921489"/>
                <a:gridCol w="166125"/>
                <a:gridCol w="1068424"/>
              </a:tblGrid>
              <a:tr h="393902">
                <a:tc rowSpan="2">
                  <a:txBody>
                    <a:bodyPr/>
                    <a:lstStyle/>
                    <a:p>
                      <a:pPr marL="0" algn="ctr" rtl="0" eaLnBrk="1" latinLnBrk="0" hangingPunct="1">
                        <a:lnSpc>
                          <a:spcPct val="115000"/>
                        </a:lnSpc>
                        <a:spcAft>
                          <a:spcPts val="0"/>
                        </a:spcAft>
                      </a:pPr>
                      <a:r>
                        <a:rPr kumimoji="0" lang="ru-RU" sz="1800" kern="1200" dirty="0" smtClean="0">
                          <a:solidFill>
                            <a:schemeClr val="bg1"/>
                          </a:solidFill>
                          <a:latin typeface="Times New Roman"/>
                          <a:ea typeface="Times New Roman"/>
                          <a:cs typeface="Times New Roman"/>
                        </a:rPr>
                        <a:t>Наименование</a:t>
                      </a:r>
                      <a:endParaRPr kumimoji="0" lang="ru-RU" sz="1800" kern="1200" dirty="0">
                        <a:solidFill>
                          <a:schemeClr val="bg1"/>
                        </a:solidFill>
                        <a:latin typeface="Times New Roman"/>
                        <a:ea typeface="Times New Roman"/>
                        <a:cs typeface="Times New Roman"/>
                      </a:endParaRPr>
                    </a:p>
                  </a:txBody>
                  <a:tcPr marL="91434" marR="91434" marT="45706" marB="45706">
                    <a:solidFill>
                      <a:schemeClr val="bg2">
                        <a:lumMod val="90000"/>
                      </a:schemeClr>
                    </a:solidFill>
                  </a:tcPr>
                </a:tc>
                <a:tc>
                  <a:txBody>
                    <a:bodyPr/>
                    <a:lstStyle/>
                    <a:p>
                      <a:pPr marL="0" algn="ctr" rtl="0" eaLnBrk="1" latinLnBrk="0" hangingPunct="1">
                        <a:lnSpc>
                          <a:spcPct val="115000"/>
                        </a:lnSpc>
                        <a:spcAft>
                          <a:spcPts val="0"/>
                        </a:spcAft>
                      </a:pPr>
                      <a:r>
                        <a:rPr kumimoji="0" lang="ru-RU" sz="1800" kern="1200" dirty="0" smtClean="0"/>
                        <a:t>2024</a:t>
                      </a: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ru-RU" sz="1800" kern="1200" dirty="0" smtClean="0"/>
                        <a:t>2025</a:t>
                      </a: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c gridSpan="2">
                  <a:txBody>
                    <a:bodyPr/>
                    <a:lstStyle/>
                    <a:p>
                      <a:pPr marL="0" algn="ctr" rtl="0" eaLnBrk="1" latinLnBrk="0" hangingPunct="1">
                        <a:lnSpc>
                          <a:spcPct val="115000"/>
                        </a:lnSpc>
                        <a:spcAft>
                          <a:spcPts val="0"/>
                        </a:spcAft>
                      </a:pPr>
                      <a:r>
                        <a:rPr kumimoji="0" lang="ru-RU" sz="1800" kern="1200" dirty="0" smtClean="0"/>
                        <a:t>2026</a:t>
                      </a: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c hMerge="1">
                  <a:txBody>
                    <a:bodyPr/>
                    <a:lstStyle/>
                    <a:p>
                      <a:pPr marL="0" algn="ctr" rtl="0" eaLnBrk="1" latinLnBrk="0" hangingPunct="1">
                        <a:lnSpc>
                          <a:spcPct val="115000"/>
                        </a:lnSpc>
                        <a:spcAft>
                          <a:spcPts val="0"/>
                        </a:spcAft>
                      </a:pPr>
                      <a:endParaRPr kumimoji="0" lang="ru-RU" sz="1800" b="1" kern="1200" dirty="0">
                        <a:solidFill>
                          <a:srgbClr val="000000"/>
                        </a:solidFill>
                        <a:latin typeface="Times New Roman"/>
                        <a:ea typeface="Times New Roman"/>
                        <a:cs typeface="Times New Roman"/>
                      </a:endParaRPr>
                    </a:p>
                  </a:txBody>
                  <a:tcPr marL="91434" marR="91434" marT="45706" marB="45706" anchor="ctr">
                    <a:solidFill>
                      <a:schemeClr val="bg2">
                        <a:lumMod val="90000"/>
                      </a:schemeClr>
                    </a:solidFill>
                  </a:tcPr>
                </a:tc>
              </a:tr>
              <a:tr h="393902">
                <a:tc vMerge="1">
                  <a:txBody>
                    <a:bodyPr/>
                    <a:lstStyle/>
                    <a:p>
                      <a:endParaRPr lang="ru-RU"/>
                    </a:p>
                  </a:txBody>
                  <a:tcPr/>
                </a:tc>
                <a:tc gridSpan="4">
                  <a:txBody>
                    <a:bodyPr/>
                    <a:lstStyle/>
                    <a:p>
                      <a:pPr marL="0" marR="0" lvl="0" indent="0" algn="ctr" defTabSz="342900" rtl="0" eaLnBrk="1" fontAlgn="auto" latinLnBrk="0" hangingPunct="1">
                        <a:lnSpc>
                          <a:spcPct val="115000"/>
                        </a:lnSpc>
                        <a:spcBef>
                          <a:spcPts val="0"/>
                        </a:spcBef>
                        <a:spcAft>
                          <a:spcPts val="0"/>
                        </a:spcAft>
                        <a:buClrTx/>
                        <a:buSzTx/>
                        <a:buFontTx/>
                        <a:buNone/>
                        <a:tabLst/>
                        <a:defRPr/>
                      </a:pPr>
                      <a:r>
                        <a:rPr kumimoji="0" lang="ru-RU" sz="1800" b="0" i="0" u="none" strike="noStrike" kern="1200" cap="none" spc="0" normalizeH="0" baseline="0" noProof="0" dirty="0" smtClean="0">
                          <a:ln>
                            <a:noFill/>
                          </a:ln>
                          <a:solidFill>
                            <a:prstClr val="black"/>
                          </a:solidFill>
                          <a:effectLst/>
                          <a:uLnTx/>
                          <a:uFillTx/>
                          <a:latin typeface="+mn-lt"/>
                        </a:rPr>
                        <a:t>(прогноз)</a:t>
                      </a:r>
                      <a:endParaRPr kumimoji="0" lang="ru-RU" sz="1800" b="0" i="0" u="none" strike="noStrike" kern="1200" cap="none" spc="0" normalizeH="0" baseline="0" noProof="0" dirty="0" smtClean="0">
                        <a:ln>
                          <a:noFill/>
                        </a:ln>
                        <a:solidFill>
                          <a:srgbClr val="000000"/>
                        </a:solidFill>
                        <a:effectLst/>
                        <a:uLnTx/>
                        <a:uFillTx/>
                        <a:latin typeface="Times New Roman"/>
                        <a:ea typeface="Times New Roman"/>
                        <a:cs typeface="Times New Roman"/>
                      </a:endParaRPr>
                    </a:p>
                  </a:txBody>
                  <a:tcPr marL="91434" marR="91434" marT="45706" marB="45706"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r>
              <a:tr h="117438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2">
                              <a:lumMod val="50000"/>
                            </a:schemeClr>
                          </a:solidFill>
                        </a:rPr>
                        <a:t>Доходы от использования имущества,</a:t>
                      </a:r>
                      <a:r>
                        <a:rPr kumimoji="0" lang="ru-RU" sz="1600" b="1" kern="1200" baseline="0" dirty="0" smtClean="0">
                          <a:solidFill>
                            <a:schemeClr val="accent2">
                              <a:lumMod val="50000"/>
                            </a:schemeClr>
                          </a:solidFill>
                        </a:rPr>
                        <a:t> находящегося в гос. и мун. собственности, в </a:t>
                      </a:r>
                      <a:r>
                        <a:rPr kumimoji="0" lang="ru-RU" sz="1600" b="1" kern="1200" baseline="0" dirty="0" err="1" smtClean="0">
                          <a:solidFill>
                            <a:schemeClr val="accent2">
                              <a:lumMod val="50000"/>
                            </a:schemeClr>
                          </a:solidFill>
                        </a:rPr>
                        <a:t>т.ч</a:t>
                      </a:r>
                      <a:r>
                        <a:rPr kumimoji="0" lang="ru-RU" sz="1600" b="1" kern="1200" baseline="0" dirty="0" smtClean="0">
                          <a:solidFill>
                            <a:schemeClr val="accent2">
                              <a:lumMod val="50000"/>
                            </a:schemeClr>
                          </a:solidFill>
                        </a:rPr>
                        <a:t>.:</a:t>
                      </a:r>
                      <a:endParaRPr kumimoji="0" lang="ru-RU" sz="1600" b="1" kern="1200" dirty="0">
                        <a:solidFill>
                          <a:schemeClr val="accent2">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kumimoji="0" lang="ru-RU" sz="1800" kern="1200" dirty="0" smtClean="0">
                          <a:solidFill>
                            <a:schemeClr val="accent2">
                              <a:lumMod val="50000"/>
                            </a:schemeClr>
                          </a:solidFill>
                          <a:latin typeface="+mn-lt"/>
                          <a:ea typeface="Times New Roman"/>
                          <a:cs typeface="Times New Roman"/>
                        </a:rPr>
                        <a:t>-</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kumimoji="0" lang="ru-RU" sz="1800" kern="1200" dirty="0" smtClean="0">
                          <a:solidFill>
                            <a:schemeClr val="accent2">
                              <a:lumMod val="50000"/>
                            </a:schemeClr>
                          </a:solidFill>
                          <a:latin typeface="+mn-lt"/>
                          <a:ea typeface="Times New Roman"/>
                          <a:cs typeface="Times New Roman"/>
                        </a:rPr>
                        <a:t>-</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kumimoji="0" lang="ru-RU" sz="1800" kern="1200" dirty="0" smtClean="0">
                          <a:solidFill>
                            <a:schemeClr val="accent2">
                              <a:lumMod val="50000"/>
                            </a:schemeClr>
                          </a:solidFill>
                          <a:latin typeface="+mn-lt"/>
                          <a:ea typeface="Times New Roman"/>
                          <a:cs typeface="Times New Roman"/>
                        </a:rPr>
                        <a:t>-</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104337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2">
                              <a:lumMod val="50000"/>
                            </a:schemeClr>
                          </a:solidFill>
                          <a:latin typeface="Times New Roman"/>
                          <a:ea typeface="Times New Roman"/>
                          <a:cs typeface="Times New Roman"/>
                        </a:rPr>
                        <a:t>- </a:t>
                      </a:r>
                      <a:r>
                        <a:rPr kumimoji="0" lang="ru-RU" sz="1600" b="0" kern="1200" dirty="0" smtClean="0">
                          <a:solidFill>
                            <a:schemeClr val="accent2">
                              <a:lumMod val="50000"/>
                            </a:schemeClr>
                          </a:solidFill>
                          <a:latin typeface="Century Gothic" panose="020B0502020202020204" pitchFamily="34" charset="0"/>
                          <a:ea typeface="Times New Roman"/>
                          <a:cs typeface="Times New Roman"/>
                        </a:rPr>
                        <a:t>Доходы, получаемые в виде арендной платы за земельные участки</a:t>
                      </a:r>
                      <a:endParaRPr kumimoji="0" lang="ru-RU" sz="1600" b="0" kern="1200" dirty="0">
                        <a:solidFill>
                          <a:schemeClr val="accent2">
                            <a:lumMod val="50000"/>
                          </a:schemeClr>
                        </a:solidFill>
                        <a:latin typeface="Century Gothic" panose="020B0502020202020204" pitchFamily="34" charset="0"/>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495,7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480,0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480,0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104337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0" kern="1200" dirty="0" smtClean="0">
                          <a:solidFill>
                            <a:schemeClr val="accent2">
                              <a:lumMod val="50000"/>
                            </a:schemeClr>
                          </a:solidFill>
                          <a:latin typeface="Century Gothic" panose="020B0502020202020204" pitchFamily="34" charset="0"/>
                          <a:ea typeface="Times New Roman"/>
                          <a:cs typeface="Times New Roman"/>
                        </a:rPr>
                        <a:t>- Доходы от сдачи в аренду имущества</a:t>
                      </a:r>
                      <a:endParaRPr kumimoji="0" lang="ru-RU" sz="1600" b="0" kern="1200" dirty="0">
                        <a:solidFill>
                          <a:schemeClr val="accent2">
                            <a:lumMod val="50000"/>
                          </a:schemeClr>
                        </a:solidFill>
                        <a:latin typeface="Century Gothic" panose="020B0502020202020204" pitchFamily="34" charset="0"/>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879,2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844,7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844,9</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544002">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1350" b="1" kern="1200" dirty="0" smtClean="0">
                          <a:solidFill>
                            <a:srgbClr val="EF7007"/>
                          </a:solidFill>
                          <a:latin typeface="+mn-lt"/>
                          <a:ea typeface="+mn-ea"/>
                          <a:cs typeface="+mn-cs"/>
                        </a:rPr>
                        <a:t>Доходы от реализации иного имущества</a:t>
                      </a:r>
                      <a:endParaRPr lang="ru-RU" sz="1350" kern="1200" dirty="0" smtClean="0">
                        <a:solidFill>
                          <a:srgbClr val="EF7007"/>
                        </a:solidFill>
                        <a:latin typeface="+mn-lt"/>
                        <a:ea typeface="+mn-ea"/>
                        <a:cs typeface="+mn-cs"/>
                      </a:endParaRPr>
                    </a:p>
                    <a:p>
                      <a:pPr marL="0" marR="0" indent="0" algn="l" defTabSz="914400" rtl="0" eaLnBrk="1" fontAlgn="auto" latinLnBrk="0" hangingPunct="1">
                        <a:lnSpc>
                          <a:spcPct val="115000"/>
                        </a:lnSpc>
                        <a:spcBef>
                          <a:spcPts val="0"/>
                        </a:spcBef>
                        <a:spcAft>
                          <a:spcPts val="0"/>
                        </a:spcAft>
                        <a:buClrTx/>
                        <a:buSzTx/>
                        <a:buFontTx/>
                        <a:buNone/>
                        <a:tabLst/>
                        <a:defRPr/>
                      </a:pPr>
                      <a:endParaRPr kumimoji="0" lang="ru-RU" sz="1600" b="1" kern="1200" dirty="0">
                        <a:solidFill>
                          <a:schemeClr val="accent2">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kumimoji="0" lang="ru-RU" sz="1800" kern="1200" dirty="0" smtClean="0">
                          <a:solidFill>
                            <a:schemeClr val="accent2">
                              <a:lumMod val="50000"/>
                            </a:schemeClr>
                          </a:solidFill>
                          <a:latin typeface="+mn-lt"/>
                          <a:ea typeface="Times New Roman"/>
                          <a:cs typeface="Times New Roman"/>
                        </a:rPr>
                        <a:t>-</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kumimoji="0" lang="ru-RU" sz="1800" kern="1200" dirty="0" smtClean="0">
                          <a:solidFill>
                            <a:schemeClr val="accent2">
                              <a:lumMod val="50000"/>
                            </a:schemeClr>
                          </a:solidFill>
                          <a:latin typeface="+mn-lt"/>
                          <a:ea typeface="Times New Roman"/>
                          <a:cs typeface="Times New Roman"/>
                        </a:rPr>
                        <a:t>-</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kumimoji="0" lang="ru-RU" sz="1800" kern="1200" dirty="0" smtClean="0">
                          <a:solidFill>
                            <a:schemeClr val="accent2">
                              <a:lumMod val="50000"/>
                            </a:schemeClr>
                          </a:solidFill>
                          <a:latin typeface="+mn-lt"/>
                          <a:ea typeface="Times New Roman"/>
                          <a:cs typeface="Times New Roman"/>
                        </a:rPr>
                        <a:t>-</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1077986">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ru-RU" sz="1600" b="1" kern="1200" dirty="0" smtClean="0">
                          <a:solidFill>
                            <a:schemeClr val="accent2">
                              <a:lumMod val="50000"/>
                            </a:schemeClr>
                          </a:solidFill>
                        </a:rPr>
                        <a:t>Плата за негативное воздействие на окружающую среду</a:t>
                      </a:r>
                      <a:endParaRPr kumimoji="0" lang="ru-RU" sz="1600" b="1" kern="1200" dirty="0">
                        <a:solidFill>
                          <a:schemeClr val="accent2">
                            <a:lumMod val="50000"/>
                          </a:schemeClr>
                        </a:solidFill>
                        <a:latin typeface="Times New Roman"/>
                        <a:ea typeface="Times New Roman"/>
                        <a:cs typeface="Times New Roman"/>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78,1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78,1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78,1 </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908224">
                <a:tc>
                  <a:txBody>
                    <a:bodyPr/>
                    <a:lstStyle/>
                    <a:p>
                      <a:pPr marL="0" algn="l" rtl="0" eaLnBrk="1" latinLnBrk="0" hangingPunct="1">
                        <a:lnSpc>
                          <a:spcPct val="115000"/>
                        </a:lnSpc>
                        <a:spcAft>
                          <a:spcPts val="0"/>
                        </a:spcAft>
                      </a:pPr>
                      <a:r>
                        <a:rPr kumimoji="0" lang="ru-RU" sz="1600" b="1" kern="1200" dirty="0" smtClean="0">
                          <a:solidFill>
                            <a:schemeClr val="accent2">
                              <a:lumMod val="50000"/>
                            </a:schemeClr>
                          </a:solidFill>
                          <a:latin typeface="+mn-lt"/>
                          <a:ea typeface="+mn-ea"/>
                          <a:cs typeface="+mn-cs"/>
                        </a:rPr>
                        <a:t>Доходы от продажи земельных участков</a:t>
                      </a:r>
                      <a:endParaRPr kumimoji="0" lang="ru-RU" sz="1600" b="1" kern="1200" dirty="0">
                        <a:solidFill>
                          <a:schemeClr val="accent2">
                            <a:lumMod val="50000"/>
                          </a:schemeClr>
                        </a:solidFill>
                        <a:latin typeface="+mn-lt"/>
                        <a:ea typeface="+mn-ea"/>
                        <a:cs typeface="+mn-cs"/>
                      </a:endParaRPr>
                    </a:p>
                  </a:txBody>
                  <a:tcPr marL="91434" marR="91434" marT="45706" marB="45706"/>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495,7</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495,7</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495,7</a:t>
                      </a:r>
                      <a:endParaRPr kumimoji="0" lang="ru-RU" sz="1800" kern="1200" dirty="0">
                        <a:solidFill>
                          <a:schemeClr val="accent2">
                            <a:lumMod val="50000"/>
                          </a:schemeClr>
                        </a:solidFill>
                        <a:latin typeface="+mn-lt"/>
                        <a:ea typeface="Times New Roman"/>
                        <a:cs typeface="Times New Roman"/>
                      </a:endParaRPr>
                    </a:p>
                  </a:txBody>
                  <a:tcPr marL="91434" marR="91434" marT="45706" marB="45706" anchor="ctr"/>
                </a:tc>
              </a:tr>
              <a:tr h="631439">
                <a:tc>
                  <a:txBody>
                    <a:bodyPr/>
                    <a:lstStyle/>
                    <a:p>
                      <a:pPr marL="0" algn="l" rtl="0" eaLnBrk="1" latinLnBrk="0" hangingPunct="1">
                        <a:lnSpc>
                          <a:spcPct val="115000"/>
                        </a:lnSpc>
                        <a:spcAft>
                          <a:spcPts val="0"/>
                        </a:spcAft>
                      </a:pPr>
                      <a:r>
                        <a:rPr kumimoji="0" lang="ru-RU" sz="1600" b="1" kern="1200" dirty="0" smtClean="0">
                          <a:solidFill>
                            <a:schemeClr val="accent2">
                              <a:lumMod val="50000"/>
                            </a:schemeClr>
                          </a:solidFill>
                          <a:latin typeface="+mn-lt"/>
                          <a:ea typeface="+mn-ea"/>
                          <a:cs typeface="+mn-cs"/>
                        </a:rPr>
                        <a:t>Штрафы, санкции, возмещение ущерба</a:t>
                      </a:r>
                      <a:endParaRPr kumimoji="0" lang="ru-RU" sz="1600" b="1" kern="1200" dirty="0">
                        <a:solidFill>
                          <a:schemeClr val="accent2">
                            <a:lumMod val="50000"/>
                          </a:schemeClr>
                        </a:solidFill>
                        <a:latin typeface="+mn-lt"/>
                        <a:ea typeface="+mn-ea"/>
                        <a:cs typeface="+mn-cs"/>
                      </a:endParaRPr>
                    </a:p>
                  </a:txBody>
                  <a:tcPr marL="91434" marR="91434" marT="45706" marB="45706" anchor="ct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769,2 </a:t>
                      </a:r>
                      <a:endParaRPr kumimoji="0" lang="ru-RU" sz="2000"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1220,9 </a:t>
                      </a:r>
                      <a:endParaRPr kumimoji="0" lang="ru-RU" sz="2000"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lang="ru-RU" sz="1350" kern="1200" dirty="0" smtClean="0">
                          <a:solidFill>
                            <a:schemeClr val="dk1"/>
                          </a:solidFill>
                          <a:latin typeface="+mn-lt"/>
                          <a:ea typeface="+mn-ea"/>
                          <a:cs typeface="+mn-cs"/>
                        </a:rPr>
                        <a:t>1220,9 </a:t>
                      </a:r>
                      <a:endParaRPr kumimoji="0" lang="ru-RU" sz="2000" kern="1200" dirty="0">
                        <a:solidFill>
                          <a:schemeClr val="accent2">
                            <a:lumMod val="50000"/>
                          </a:schemeClr>
                        </a:solidFill>
                        <a:latin typeface="+mn-lt"/>
                        <a:ea typeface="Times New Roman"/>
                        <a:cs typeface="Times New Roman"/>
                      </a:endParaRPr>
                    </a:p>
                  </a:txBody>
                  <a:tcPr marL="91434" marR="91434" marT="45706" marB="45706" anchor="ctr"/>
                </a:tc>
              </a:tr>
              <a:tr h="427836">
                <a:tc>
                  <a:txBody>
                    <a:bodyPr/>
                    <a:lstStyle/>
                    <a:p>
                      <a:pPr marL="0" algn="l" rtl="0" eaLnBrk="1" latinLnBrk="0" hangingPunct="1">
                        <a:lnSpc>
                          <a:spcPct val="115000"/>
                        </a:lnSpc>
                        <a:spcAft>
                          <a:spcPts val="0"/>
                        </a:spcAft>
                      </a:pPr>
                      <a:r>
                        <a:rPr kumimoji="0" lang="ru-RU" sz="1600" b="1" kern="1200" dirty="0" smtClean="0">
                          <a:solidFill>
                            <a:schemeClr val="accent2">
                              <a:lumMod val="50000"/>
                            </a:schemeClr>
                          </a:solidFill>
                          <a:latin typeface="+mn-lt"/>
                          <a:ea typeface="+mn-ea"/>
                          <a:cs typeface="+mn-cs"/>
                        </a:rPr>
                        <a:t>Итого</a:t>
                      </a:r>
                      <a:endParaRPr kumimoji="0" lang="ru-RU" sz="1600" b="1" kern="1200" dirty="0">
                        <a:solidFill>
                          <a:schemeClr val="accent2">
                            <a:lumMod val="50000"/>
                          </a:schemeClr>
                        </a:solidFill>
                        <a:latin typeface="+mn-lt"/>
                        <a:ea typeface="+mn-ea"/>
                        <a:cs typeface="+mn-cs"/>
                      </a:endParaRPr>
                    </a:p>
                  </a:txBody>
                  <a:tcPr marL="91434" marR="91434" marT="45706" marB="45706" anchor="ctr"/>
                </a:tc>
                <a:tc>
                  <a:txBody>
                    <a:bodyPr/>
                    <a:lstStyle/>
                    <a:p>
                      <a:pPr marL="0" algn="ctr" rtl="0" eaLnBrk="1" latinLnBrk="0" hangingPunct="1">
                        <a:lnSpc>
                          <a:spcPct val="115000"/>
                        </a:lnSpc>
                        <a:spcAft>
                          <a:spcPts val="0"/>
                        </a:spcAft>
                      </a:pPr>
                      <a:r>
                        <a:rPr kumimoji="0" lang="ru-RU" sz="2000" b="1" kern="1200" dirty="0" smtClean="0">
                          <a:solidFill>
                            <a:schemeClr val="accent2">
                              <a:lumMod val="50000"/>
                            </a:schemeClr>
                          </a:solidFill>
                          <a:latin typeface="+mn-lt"/>
                          <a:ea typeface="Times New Roman"/>
                          <a:cs typeface="Times New Roman"/>
                        </a:rPr>
                        <a:t>2717,9</a:t>
                      </a:r>
                      <a:endParaRPr kumimoji="0" lang="ru-RU" sz="2000" b="1" kern="1200" dirty="0">
                        <a:solidFill>
                          <a:schemeClr val="accent2">
                            <a:lumMod val="50000"/>
                          </a:schemeClr>
                        </a:solidFill>
                        <a:latin typeface="+mn-lt"/>
                        <a:ea typeface="Times New Roman"/>
                        <a:cs typeface="Times New Roman"/>
                      </a:endParaRPr>
                    </a:p>
                  </a:txBody>
                  <a:tcPr marL="91434" marR="91434" marT="45706" marB="45706" anchor="ctr"/>
                </a:tc>
                <a:tc gridSpan="2">
                  <a:txBody>
                    <a:bodyPr/>
                    <a:lstStyle/>
                    <a:p>
                      <a:pPr marL="0" algn="ctr" rtl="0" eaLnBrk="1" latinLnBrk="0" hangingPunct="1">
                        <a:lnSpc>
                          <a:spcPct val="115000"/>
                        </a:lnSpc>
                        <a:spcAft>
                          <a:spcPts val="0"/>
                        </a:spcAft>
                      </a:pPr>
                      <a:r>
                        <a:rPr kumimoji="0" lang="ru-RU" sz="2000" b="1" kern="1200" dirty="0" smtClean="0">
                          <a:solidFill>
                            <a:schemeClr val="accent2">
                              <a:lumMod val="50000"/>
                            </a:schemeClr>
                          </a:solidFill>
                          <a:latin typeface="+mn-lt"/>
                          <a:ea typeface="Times New Roman"/>
                          <a:cs typeface="Times New Roman"/>
                        </a:rPr>
                        <a:t>3119,4</a:t>
                      </a:r>
                      <a:endParaRPr kumimoji="0" lang="ru-RU" sz="2000" b="1" kern="1200" dirty="0">
                        <a:solidFill>
                          <a:schemeClr val="accent2">
                            <a:lumMod val="50000"/>
                          </a:schemeClr>
                        </a:solidFill>
                        <a:latin typeface="+mn-lt"/>
                        <a:ea typeface="Times New Roman"/>
                        <a:cs typeface="Times New Roman"/>
                      </a:endParaRPr>
                    </a:p>
                  </a:txBody>
                  <a:tcPr marL="91434" marR="91434" marT="45706" marB="45706" anchor="ctr"/>
                </a:tc>
                <a:tc hMerge="1">
                  <a:txBody>
                    <a:bodyPr/>
                    <a:lstStyle/>
                    <a:p>
                      <a:endParaRPr lang="ru-RU"/>
                    </a:p>
                  </a:txBody>
                  <a:tcPr/>
                </a:tc>
                <a:tc>
                  <a:txBody>
                    <a:bodyPr/>
                    <a:lstStyle/>
                    <a:p>
                      <a:pPr marL="0" algn="ctr" rtl="0" eaLnBrk="1" latinLnBrk="0" hangingPunct="1">
                        <a:lnSpc>
                          <a:spcPct val="115000"/>
                        </a:lnSpc>
                        <a:spcAft>
                          <a:spcPts val="0"/>
                        </a:spcAft>
                      </a:pPr>
                      <a:r>
                        <a:rPr kumimoji="0" lang="ru-RU" sz="2000" b="1" kern="1200" dirty="0" smtClean="0">
                          <a:solidFill>
                            <a:schemeClr val="accent2">
                              <a:lumMod val="50000"/>
                            </a:schemeClr>
                          </a:solidFill>
                          <a:latin typeface="+mn-lt"/>
                          <a:ea typeface="Times New Roman"/>
                          <a:cs typeface="Times New Roman"/>
                        </a:rPr>
                        <a:t>3119,6</a:t>
                      </a:r>
                      <a:endParaRPr kumimoji="0" lang="ru-RU" sz="2000" b="1" kern="1200" dirty="0">
                        <a:solidFill>
                          <a:schemeClr val="accent2">
                            <a:lumMod val="50000"/>
                          </a:schemeClr>
                        </a:solidFill>
                        <a:latin typeface="+mn-lt"/>
                        <a:ea typeface="Times New Roman"/>
                        <a:cs typeface="Times New Roman"/>
                      </a:endParaRPr>
                    </a:p>
                  </a:txBody>
                  <a:tcPr marL="91434" marR="91434" marT="45706" marB="45706" anchor="ctr"/>
                </a:tc>
              </a:tr>
            </a:tbl>
          </a:graphicData>
        </a:graphic>
      </p:graphicFrame>
      <p:sp>
        <p:nvSpPr>
          <p:cNvPr id="2" name="Прямоугольник 1"/>
          <p:cNvSpPr/>
          <p:nvPr/>
        </p:nvSpPr>
        <p:spPr>
          <a:xfrm>
            <a:off x="5157192" y="683568"/>
            <a:ext cx="1484702" cy="307777"/>
          </a:xfrm>
          <a:prstGeom prst="rect">
            <a:avLst/>
          </a:prstGeom>
        </p:spPr>
        <p:txBody>
          <a:bodyPr wrap="none">
            <a:spAutoFit/>
          </a:bodyPr>
          <a:lstStyle/>
          <a:p>
            <a:r>
              <a:rPr lang="ru-RU" sz="1400" dirty="0">
                <a:solidFill>
                  <a:prstClr val="black"/>
                </a:solidFill>
              </a:rPr>
              <a:t>(тыс. рублей), </a:t>
            </a:r>
            <a:endParaRPr lang="ru-RU" dirty="0"/>
          </a:p>
        </p:txBody>
      </p:sp>
    </p:spTree>
    <p:extLst>
      <p:ext uri="{BB962C8B-B14F-4D97-AF65-F5344CB8AC3E}">
        <p14:creationId xmlns:p14="http://schemas.microsoft.com/office/powerpoint/2010/main" val="17065904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980728" y="467544"/>
            <a:ext cx="5877272" cy="859531"/>
          </a:xfrm>
        </p:spPr>
        <p:txBody>
          <a:bodyPr>
            <a:noAutofit/>
          </a:bodyPr>
          <a:lstStyle/>
          <a:p>
            <a:r>
              <a:rPr lang="x-none" sz="1800" smtClean="0">
                <a:solidFill>
                  <a:srgbClr val="FF0000"/>
                </a:solidFill>
              </a:rPr>
              <a:t>Общий объем безвозмездных поступлений учтен на 202</a:t>
            </a:r>
            <a:r>
              <a:rPr lang="ru-RU" sz="1800" dirty="0" smtClean="0">
                <a:solidFill>
                  <a:srgbClr val="FF0000"/>
                </a:solidFill>
              </a:rPr>
              <a:t>4</a:t>
            </a:r>
            <a:r>
              <a:rPr lang="x-none" sz="1800" smtClean="0">
                <a:solidFill>
                  <a:srgbClr val="FF0000"/>
                </a:solidFill>
              </a:rPr>
              <a:t> год в объеме </a:t>
            </a:r>
            <a:r>
              <a:rPr lang="ru-RU" sz="1800" dirty="0" smtClean="0">
                <a:solidFill>
                  <a:srgbClr val="FF0000"/>
                </a:solidFill>
              </a:rPr>
              <a:t>783 188,7 </a:t>
            </a:r>
            <a:r>
              <a:rPr lang="x-none" sz="1800" smtClean="0">
                <a:solidFill>
                  <a:srgbClr val="FF0000"/>
                </a:solidFill>
              </a:rPr>
              <a:t>тыс. рублей, на 2025 год – </a:t>
            </a:r>
            <a:r>
              <a:rPr lang="ru-RU" sz="1800" dirty="0" smtClean="0">
                <a:solidFill>
                  <a:srgbClr val="FF0000"/>
                </a:solidFill>
              </a:rPr>
              <a:t>643 910,8 </a:t>
            </a:r>
            <a:r>
              <a:rPr lang="x-none" sz="1800" smtClean="0">
                <a:solidFill>
                  <a:srgbClr val="FF0000"/>
                </a:solidFill>
              </a:rPr>
              <a:t>тыс. рублей, на 202</a:t>
            </a:r>
            <a:r>
              <a:rPr lang="ru-RU" sz="1800" dirty="0" smtClean="0">
                <a:solidFill>
                  <a:srgbClr val="FF0000"/>
                </a:solidFill>
              </a:rPr>
              <a:t>6</a:t>
            </a:r>
            <a:r>
              <a:rPr lang="x-none" sz="1800" smtClean="0">
                <a:solidFill>
                  <a:srgbClr val="FF0000"/>
                </a:solidFill>
              </a:rPr>
              <a:t> год – </a:t>
            </a:r>
            <a:r>
              <a:rPr lang="ru-RU" sz="1800" dirty="0" smtClean="0">
                <a:solidFill>
                  <a:srgbClr val="FF0000"/>
                </a:solidFill>
              </a:rPr>
              <a:t>641 161,2</a:t>
            </a:r>
            <a:r>
              <a:rPr lang="x-none" sz="1800" smtClean="0">
                <a:solidFill>
                  <a:srgbClr val="FF0000"/>
                </a:solidFill>
              </a:rPr>
              <a:t> тыс. рублей, в том числе:</a:t>
            </a:r>
            <a:r>
              <a:rPr lang="ru-RU" sz="1800" dirty="0" smtClean="0"/>
              <a:t/>
            </a:r>
            <a:br>
              <a:rPr lang="ru-RU" sz="1800" dirty="0" smtClean="0"/>
            </a:br>
            <a:endParaRPr lang="ru-RU" sz="1800" dirty="0"/>
          </a:p>
        </p:txBody>
      </p:sp>
      <p:sp>
        <p:nvSpPr>
          <p:cNvPr id="3" name="Содержимое 2"/>
          <p:cNvSpPr>
            <a:spLocks noGrp="1"/>
          </p:cNvSpPr>
          <p:nvPr>
            <p:ph idx="4294967295"/>
          </p:nvPr>
        </p:nvSpPr>
        <p:spPr>
          <a:xfrm>
            <a:off x="1340768" y="0"/>
            <a:ext cx="4968875" cy="231775"/>
          </a:xfrm>
        </p:spPr>
        <p:txBody>
          <a:bodyPr vert="horz" wrap="square" lIns="0" tIns="0" rIns="0" bIns="0" rtlCol="0" anchor="t">
            <a:spAutoFit/>
          </a:bodyPr>
          <a:lstStyle/>
          <a:p>
            <a:pPr marL="363881">
              <a:spcBef>
                <a:spcPct val="0"/>
              </a:spcBef>
              <a:buNone/>
            </a:pPr>
            <a:r>
              <a:rPr lang="ru-RU" sz="1500" spc="-11" dirty="0">
                <a:solidFill>
                  <a:srgbClr val="CC3300"/>
                </a:solidFill>
                <a:latin typeface="+mj-lt"/>
                <a:ea typeface="+mj-ea"/>
                <a:cs typeface="+mj-cs"/>
              </a:rPr>
              <a:t>Структура безвозмездных поступлений (тыс</a:t>
            </a:r>
            <a:r>
              <a:rPr lang="ru-RU" sz="1500" spc="-11" dirty="0" smtClean="0">
                <a:solidFill>
                  <a:srgbClr val="CC3300"/>
                </a:solidFill>
                <a:latin typeface="+mj-lt"/>
                <a:ea typeface="+mj-ea"/>
                <a:cs typeface="+mj-cs"/>
              </a:rPr>
              <a:t>. руб</a:t>
            </a:r>
            <a:r>
              <a:rPr lang="ru-RU" sz="1500" spc="-11" dirty="0">
                <a:solidFill>
                  <a:srgbClr val="CC3300"/>
                </a:solidFill>
                <a:latin typeface="+mj-lt"/>
                <a:ea typeface="+mj-ea"/>
                <a:cs typeface="+mj-cs"/>
              </a:rPr>
              <a:t>.)</a:t>
            </a:r>
          </a:p>
        </p:txBody>
      </p:sp>
      <p:graphicFrame>
        <p:nvGraphicFramePr>
          <p:cNvPr id="4" name="Диаграмма 3"/>
          <p:cNvGraphicFramePr/>
          <p:nvPr>
            <p:extLst>
              <p:ext uri="{D42A27DB-BD31-4B8C-83A1-F6EECF244321}">
                <p14:modId xmlns:p14="http://schemas.microsoft.com/office/powerpoint/2010/main" val="2390180636"/>
              </p:ext>
            </p:extLst>
          </p:nvPr>
        </p:nvGraphicFramePr>
        <p:xfrm>
          <a:off x="0" y="1619672"/>
          <a:ext cx="6615354" cy="5472608"/>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1"/>
          <p:cNvSpPr txBox="1"/>
          <p:nvPr/>
        </p:nvSpPr>
        <p:spPr>
          <a:xfrm>
            <a:off x="1700808" y="7452320"/>
            <a:ext cx="3240360" cy="1160936"/>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ru-RU" sz="1600" b="1" dirty="0">
                <a:solidFill>
                  <a:srgbClr val="002060"/>
                </a:solidFill>
                <a:latin typeface="Segoe UI" pitchFamily="34" charset="0"/>
                <a:ea typeface="Segoe UI" pitchFamily="34" charset="0"/>
                <a:cs typeface="Segoe UI" pitchFamily="34" charset="0"/>
              </a:rPr>
              <a:t>Итого: </a:t>
            </a:r>
          </a:p>
          <a:p>
            <a:pPr algn="ctr"/>
            <a:r>
              <a:rPr lang="ru-RU" sz="1600" b="1" dirty="0" smtClean="0">
                <a:solidFill>
                  <a:srgbClr val="002060"/>
                </a:solidFill>
                <a:latin typeface="Segoe UI" pitchFamily="34" charset="0"/>
                <a:ea typeface="Segoe UI" pitchFamily="34" charset="0"/>
                <a:cs typeface="Segoe UI" pitchFamily="34" charset="0"/>
              </a:rPr>
              <a:t>2024 </a:t>
            </a:r>
            <a:r>
              <a:rPr lang="ru-RU" sz="1600" b="1" dirty="0">
                <a:solidFill>
                  <a:srgbClr val="002060"/>
                </a:solidFill>
                <a:latin typeface="Segoe UI" pitchFamily="34" charset="0"/>
                <a:ea typeface="Segoe UI" pitchFamily="34" charset="0"/>
                <a:cs typeface="Segoe UI" pitchFamily="34" charset="0"/>
              </a:rPr>
              <a:t>год – </a:t>
            </a:r>
            <a:r>
              <a:rPr lang="ru-RU" sz="1600" b="1" dirty="0" smtClean="0">
                <a:solidFill>
                  <a:srgbClr val="002060"/>
                </a:solidFill>
                <a:latin typeface="Segoe UI" pitchFamily="34" charset="0"/>
                <a:ea typeface="Segoe UI" pitchFamily="34" charset="0"/>
                <a:cs typeface="Segoe UI" pitchFamily="34" charset="0"/>
              </a:rPr>
              <a:t>783188,7 тыс. руб.</a:t>
            </a:r>
            <a:endParaRPr lang="ru-RU" sz="1600" b="1" dirty="0">
              <a:solidFill>
                <a:srgbClr val="002060"/>
              </a:solidFill>
              <a:latin typeface="Segoe UI" pitchFamily="34" charset="0"/>
              <a:ea typeface="Segoe UI" pitchFamily="34" charset="0"/>
              <a:cs typeface="Segoe UI" pitchFamily="34" charset="0"/>
            </a:endParaRPr>
          </a:p>
          <a:p>
            <a:pPr algn="ctr"/>
            <a:r>
              <a:rPr lang="ru-RU" sz="1600" b="1" dirty="0" smtClean="0">
                <a:solidFill>
                  <a:srgbClr val="002060"/>
                </a:solidFill>
                <a:latin typeface="Segoe UI" pitchFamily="34" charset="0"/>
                <a:ea typeface="Segoe UI" pitchFamily="34" charset="0"/>
                <a:cs typeface="Segoe UI" pitchFamily="34" charset="0"/>
              </a:rPr>
              <a:t>2025 </a:t>
            </a:r>
            <a:r>
              <a:rPr lang="ru-RU" sz="1600" b="1" dirty="0">
                <a:solidFill>
                  <a:srgbClr val="002060"/>
                </a:solidFill>
                <a:latin typeface="Segoe UI" pitchFamily="34" charset="0"/>
                <a:ea typeface="Segoe UI" pitchFamily="34" charset="0"/>
                <a:cs typeface="Segoe UI" pitchFamily="34" charset="0"/>
              </a:rPr>
              <a:t>год – </a:t>
            </a:r>
            <a:r>
              <a:rPr lang="ru-RU" sz="1600" b="1" dirty="0" smtClean="0">
                <a:solidFill>
                  <a:srgbClr val="002060"/>
                </a:solidFill>
                <a:latin typeface="Segoe UI" pitchFamily="34" charset="0"/>
                <a:ea typeface="Segoe UI" pitchFamily="34" charset="0"/>
                <a:cs typeface="Segoe UI" pitchFamily="34" charset="0"/>
              </a:rPr>
              <a:t>643910,8 тыс. руб.</a:t>
            </a:r>
            <a:endParaRPr lang="ru-RU" sz="1600" b="1" dirty="0">
              <a:solidFill>
                <a:srgbClr val="002060"/>
              </a:solidFill>
              <a:latin typeface="Segoe UI" pitchFamily="34" charset="0"/>
              <a:ea typeface="Segoe UI" pitchFamily="34" charset="0"/>
              <a:cs typeface="Segoe UI" pitchFamily="34" charset="0"/>
            </a:endParaRPr>
          </a:p>
          <a:p>
            <a:pPr algn="ctr"/>
            <a:r>
              <a:rPr lang="ru-RU" sz="1600" b="1" dirty="0" smtClean="0">
                <a:solidFill>
                  <a:srgbClr val="002060"/>
                </a:solidFill>
                <a:latin typeface="Segoe UI" pitchFamily="34" charset="0"/>
                <a:ea typeface="Segoe UI" pitchFamily="34" charset="0"/>
                <a:cs typeface="Segoe UI" pitchFamily="34" charset="0"/>
              </a:rPr>
              <a:t>2026 </a:t>
            </a:r>
            <a:r>
              <a:rPr lang="ru-RU" sz="1600" b="1" dirty="0">
                <a:solidFill>
                  <a:srgbClr val="002060"/>
                </a:solidFill>
                <a:latin typeface="Segoe UI" pitchFamily="34" charset="0"/>
                <a:ea typeface="Segoe UI" pitchFamily="34" charset="0"/>
                <a:cs typeface="Segoe UI" pitchFamily="34" charset="0"/>
              </a:rPr>
              <a:t>год – </a:t>
            </a:r>
            <a:r>
              <a:rPr lang="ru-RU" sz="1600" b="1" dirty="0" smtClean="0">
                <a:solidFill>
                  <a:srgbClr val="002060"/>
                </a:solidFill>
                <a:latin typeface="Segoe UI" pitchFamily="34" charset="0"/>
                <a:ea typeface="Segoe UI" pitchFamily="34" charset="0"/>
                <a:cs typeface="Segoe UI" pitchFamily="34" charset="0"/>
              </a:rPr>
              <a:t>643161,2 тыс. руб.</a:t>
            </a:r>
            <a:endParaRPr lang="ru-RU" sz="1600" b="1" dirty="0">
              <a:solidFill>
                <a:srgbClr val="002060"/>
              </a:solidFill>
              <a:latin typeface="Segoe UI" pitchFamily="34" charset="0"/>
              <a:ea typeface="Segoe UI" pitchFamily="34" charset="0"/>
              <a:cs typeface="Segoe UI" pitchFamily="34" charset="0"/>
            </a:endParaRPr>
          </a:p>
        </p:txBody>
      </p:sp>
      <p:sp>
        <p:nvSpPr>
          <p:cNvPr id="2" name="Прямоугольник 1"/>
          <p:cNvSpPr/>
          <p:nvPr/>
        </p:nvSpPr>
        <p:spPr>
          <a:xfrm>
            <a:off x="332656" y="1187624"/>
            <a:ext cx="288032"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5</a:t>
            </a:r>
          </a:p>
        </p:txBody>
      </p:sp>
    </p:spTree>
    <p:extLst>
      <p:ext uri="{BB962C8B-B14F-4D97-AF65-F5344CB8AC3E}">
        <p14:creationId xmlns:p14="http://schemas.microsoft.com/office/powerpoint/2010/main" val="10052921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80728" y="0"/>
            <a:ext cx="4943989" cy="1094901"/>
          </a:xfrm>
        </p:spPr>
        <p:txBody>
          <a:bodyPr>
            <a:normAutofit fontScale="90000"/>
          </a:bodyPr>
          <a:lstStyle/>
          <a:p>
            <a:r>
              <a:rPr lang="ru-RU" b="1" dirty="0" smtClean="0">
                <a:solidFill>
                  <a:srgbClr val="C09200"/>
                </a:solidFill>
              </a:rPr>
              <a:t>РАСХОДЫ</a:t>
            </a:r>
            <a:r>
              <a:rPr lang="ru-RU" dirty="0" smtClean="0">
                <a:solidFill>
                  <a:srgbClr val="C09200"/>
                </a:solidFill>
              </a:rPr>
              <a:t/>
            </a:r>
            <a:br>
              <a:rPr lang="ru-RU" dirty="0" smtClean="0">
                <a:solidFill>
                  <a:srgbClr val="C09200"/>
                </a:solidFill>
              </a:rPr>
            </a:br>
            <a:endParaRPr lang="ru-RU" dirty="0">
              <a:solidFill>
                <a:srgbClr val="C09200"/>
              </a:solidFill>
            </a:endParaRPr>
          </a:p>
        </p:txBody>
      </p:sp>
      <p:sp>
        <p:nvSpPr>
          <p:cNvPr id="5" name="Текст 4"/>
          <p:cNvSpPr>
            <a:spLocks noGrp="1"/>
          </p:cNvSpPr>
          <p:nvPr>
            <p:ph type="body" idx="1"/>
          </p:nvPr>
        </p:nvSpPr>
        <p:spPr>
          <a:xfrm>
            <a:off x="980728" y="827584"/>
            <a:ext cx="5688632" cy="8316416"/>
          </a:xfrm>
        </p:spPr>
        <p:txBody>
          <a:bodyPr>
            <a:noAutofit/>
          </a:bodyPr>
          <a:lstStyle/>
          <a:p>
            <a:r>
              <a:rPr lang="ru-RU" sz="1050" dirty="0" smtClean="0"/>
              <a:t>Общий объем расходов бюджета муниципального района на 2024 год </a:t>
            </a:r>
            <a:r>
              <a:rPr lang="ru-RU" sz="1050" smtClean="0"/>
              <a:t>– 856</a:t>
            </a:r>
            <a:r>
              <a:rPr lang="ru-RU" sz="1050" dirty="0" smtClean="0"/>
              <a:t> 331,7 тыс. рублей, на 2025 год – 729 377,5 тыс. рублей, на 2026 год – 727 035,4 тыс. рублей.</a:t>
            </a:r>
          </a:p>
          <a:p>
            <a:r>
              <a:rPr lang="ru-RU" sz="1050" dirty="0" smtClean="0"/>
              <a:t>Формирование объема и структуры расходов бюджета муниципального района  на 2024 год осуществлялось исходя из доходных источников с учетом возврата бюджетных </a:t>
            </a:r>
            <a:r>
              <a:rPr lang="ru-RU" sz="1050" dirty="0" err="1" smtClean="0"/>
              <a:t>кредиотов</a:t>
            </a:r>
            <a:r>
              <a:rPr lang="ru-RU" sz="1050" dirty="0" smtClean="0"/>
              <a:t>, полученных в 2023 году в сумме 11 146,0 тыс. рублей.</a:t>
            </a:r>
          </a:p>
          <a:p>
            <a:r>
              <a:rPr lang="ru-RU" sz="1050" dirty="0" smtClean="0"/>
              <a:t>В соответствии с абзацем 8 пункта 3 статьи 184.1 Бюджетного кодекса Российской Федерации общий объем условно утверждаемых расходов на первый год планового периода установлен на 2025 год в объеме 7 222,1 тыс. рублей, на 2026 год – 14 464,5,0 тыс. рублей.</a:t>
            </a:r>
          </a:p>
          <a:p>
            <a:r>
              <a:rPr lang="ru-RU" sz="1050" dirty="0" smtClean="0"/>
              <a:t>Итого за счет средств местного бюджета предусмотрено на 2024 год – 308 292,4 тыс. рублей, в том числе:</a:t>
            </a:r>
          </a:p>
          <a:p>
            <a:r>
              <a:rPr lang="ru-RU" sz="1050" dirty="0" smtClean="0"/>
              <a:t>- бюджетные ассигнования на оплату труда с начислениями при расчетной потребности 168 152,0 тыс.рублей предусмотрены в сумме 100 252,7 тыс. рублей (59,6 % от потребности); </a:t>
            </a:r>
          </a:p>
          <a:p>
            <a:pPr lvl="0"/>
            <a:r>
              <a:rPr lang="ru-RU" sz="1050" dirty="0" smtClean="0"/>
              <a:t>бюджетные ассигнования на оплату коммунальных услуг при расчетной потребности 74 141,7 тыс. рублей предусмотрены в сумме 37 083,0 тыс. рублей (50,0 % от потребности;</a:t>
            </a:r>
          </a:p>
          <a:p>
            <a:pPr lvl="0"/>
            <a:r>
              <a:rPr lang="ru-RU" sz="1050" dirty="0" smtClean="0"/>
              <a:t>бюджетные ассигнования на приобретение твердого топлива и газа предусмотрены на сумму 3 645,0 тыс. рублей при расчетной потребности 7 100,2 тыс. рублей (51,3 % от потребности);</a:t>
            </a:r>
          </a:p>
          <a:p>
            <a:pPr lvl="0"/>
            <a:r>
              <a:rPr lang="ru-RU" sz="1050" dirty="0" smtClean="0"/>
              <a:t>потребность в текущих материальных расходах по муниципальным учреждениям составляет 54438,1 тыс.рублей, предусмотрено 42 823,6 тыс. рублей (78,6 % от потребности). </a:t>
            </a:r>
          </a:p>
          <a:p>
            <a:pPr lvl="0"/>
            <a:r>
              <a:rPr lang="ru-RU" sz="1050" dirty="0" smtClean="0"/>
              <a:t>прочие расходы запланированы в сумме 124 488,1 тыс. рублей, в том числе:</a:t>
            </a:r>
          </a:p>
          <a:p>
            <a:r>
              <a:rPr lang="ru-RU" sz="1050" dirty="0" smtClean="0"/>
              <a:t>дорожный фонд в сумме 25 310,7 тыс.рублей;</a:t>
            </a:r>
          </a:p>
          <a:p>
            <a:r>
              <a:rPr lang="ru-RU" sz="1050" dirty="0" smtClean="0"/>
              <a:t>иные межбюджетные трансферты на обеспечение сбалансированности бюджетов сельских поселений – 60 000,0 тыс. рублей;</a:t>
            </a:r>
          </a:p>
          <a:p>
            <a:r>
              <a:rPr lang="ru-RU" sz="1050" dirty="0" smtClean="0"/>
              <a:t>бюджетные ассигнования на компенсацию расходов на оплату стоимости проезда и провоза багажа к месту использования отпуска и обратно – 3 000,0 тыс. рублей (50 %);</a:t>
            </a:r>
          </a:p>
          <a:p>
            <a:r>
              <a:rPr lang="ru-RU" sz="1050" dirty="0" smtClean="0"/>
              <a:t>на доплату к пенсиям муниципальных служащих предусмотрено 2 500,0 тыс. рублей;</a:t>
            </a:r>
          </a:p>
          <a:p>
            <a:r>
              <a:rPr lang="ru-RU" sz="1050" dirty="0" smtClean="0"/>
              <a:t>на выполнение обязательств по </a:t>
            </a:r>
            <a:r>
              <a:rPr lang="ru-RU" sz="1050" dirty="0" err="1" smtClean="0"/>
              <a:t>софинансированию</a:t>
            </a:r>
            <a:r>
              <a:rPr lang="ru-RU" sz="1050" dirty="0" smtClean="0"/>
              <a:t> субсидии из федерального и республиканского бюджетов – 17936,5 тыс. рублей;</a:t>
            </a:r>
          </a:p>
          <a:p>
            <a:r>
              <a:rPr lang="ru-RU" sz="1050" dirty="0" smtClean="0"/>
              <a:t>- на прочие расходы бюджета предусмотрено 15 740,9 тыс. рублей.</a:t>
            </a:r>
          </a:p>
          <a:p>
            <a:r>
              <a:rPr lang="ru-RU" sz="1050" dirty="0" smtClean="0"/>
              <a:t>Расходы за счет местного бюджета на 2025 год составляют 288 881,9 тыс. рублей, на 2026 год – 289 289,4 тыс. рублей.</a:t>
            </a:r>
            <a:endParaRPr lang="ru-RU" sz="1050" dirty="0">
              <a:solidFill>
                <a:srgbClr val="C09200"/>
              </a:solidFill>
              <a:latin typeface="Times New Roman" pitchFamily="18" charset="0"/>
              <a:cs typeface="Times New Roman" pitchFamily="18" charset="0"/>
            </a:endParaRPr>
          </a:p>
        </p:txBody>
      </p:sp>
      <p:sp>
        <p:nvSpPr>
          <p:cNvPr id="3" name="Номер слайда 2"/>
          <p:cNvSpPr>
            <a:spLocks noGrp="1"/>
          </p:cNvSpPr>
          <p:nvPr>
            <p:ph type="sldNum" sz="quarter" idx="12"/>
          </p:nvPr>
        </p:nvSpPr>
        <p:spPr/>
        <p:txBody>
          <a:bodyPr/>
          <a:lstStyle/>
          <a:p>
            <a:fld id="{91974DF9-AD47-4691-BA21-BBFCE3637A9A}" type="slidenum">
              <a:rPr kumimoji="0" lang="en-US" smtClean="0"/>
              <a:pPr/>
              <a:t>6</a:t>
            </a:fld>
            <a:endParaRPr kumimoji="0"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40768" y="1"/>
            <a:ext cx="4950338" cy="1547664"/>
          </a:xfrm>
        </p:spPr>
        <p:txBody>
          <a:bodyPr>
            <a:noAutofit/>
          </a:bodyPr>
          <a:lstStyle/>
          <a:p>
            <a:pPr algn="ct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Программные расходы.</a:t>
            </a:r>
            <a:b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«Молодежная политика</a:t>
            </a:r>
            <a: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a:t>
            </a: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a:r>
            <a:b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«Физическая культура и спорт», тыс. </a:t>
            </a:r>
            <a: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рублей</a:t>
            </a:r>
            <a:b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ru-RU" sz="1800" dirty="0" smtClean="0"/>
              <a:t/>
            </a:r>
            <a:br>
              <a:rPr lang="ru-RU" sz="1800" dirty="0" smtClean="0"/>
            </a:br>
            <a:endPar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
        <p:nvSpPr>
          <p:cNvPr id="9" name="Подзаголовок 8"/>
          <p:cNvSpPr>
            <a:spLocks noGrp="1"/>
          </p:cNvSpPr>
          <p:nvPr>
            <p:ph type="subTitle" idx="1"/>
          </p:nvPr>
        </p:nvSpPr>
        <p:spPr>
          <a:xfrm>
            <a:off x="2564904" y="1259632"/>
            <a:ext cx="4293096" cy="1501711"/>
          </a:xfrm>
        </p:spPr>
        <p:txBody>
          <a:bodyPr/>
          <a:lstStyle/>
          <a:p>
            <a:r>
              <a:rPr lang="ru-RU" sz="1800" dirty="0" smtClean="0">
                <a:solidFill>
                  <a:srgbClr val="C09200"/>
                </a:solidFill>
              </a:rPr>
              <a:t>Финансовое обеспечение программы составляет на 2024 - 2025 годы – по 1572,1 тыс. рублей, на 2026 год – 1212,1 тыс. рублей.</a:t>
            </a:r>
          </a:p>
          <a:p>
            <a:endParaRPr lang="ru-RU" dirty="0"/>
          </a:p>
        </p:txBody>
      </p:sp>
      <p:graphicFrame>
        <p:nvGraphicFramePr>
          <p:cNvPr id="6" name="Объект 5"/>
          <p:cNvGraphicFramePr>
            <a:graphicFrameLocks noGrp="1"/>
          </p:cNvGraphicFramePr>
          <p:nvPr>
            <p:ph idx="4294967295"/>
            <p:extLst>
              <p:ext uri="{D42A27DB-BD31-4B8C-83A1-F6EECF244321}">
                <p14:modId xmlns:p14="http://schemas.microsoft.com/office/powerpoint/2010/main" val="880784465"/>
              </p:ext>
            </p:extLst>
          </p:nvPr>
        </p:nvGraphicFramePr>
        <p:xfrm>
          <a:off x="404664" y="3059832"/>
          <a:ext cx="6264696" cy="3049239"/>
        </p:xfrm>
        <a:graphic>
          <a:graphicData uri="http://schemas.openxmlformats.org/drawingml/2006/table">
            <a:tbl>
              <a:tblPr firstRow="1" bandRow="1">
                <a:tableStyleId>{5C22544A-7EE6-4342-B048-85BDC9FD1C3A}</a:tableStyleId>
              </a:tblPr>
              <a:tblGrid>
                <a:gridCol w="3168352"/>
                <a:gridCol w="1008112"/>
                <a:gridCol w="1080120"/>
                <a:gridCol w="1008112"/>
              </a:tblGrid>
              <a:tr h="770115">
                <a:tc>
                  <a:txBody>
                    <a:bodyPr/>
                    <a:lstStyle/>
                    <a:p>
                      <a:endParaRPr lang="ru-RU" dirty="0"/>
                    </a:p>
                  </a:txBody>
                  <a:tcPr/>
                </a:tc>
                <a:tc>
                  <a:txBody>
                    <a:bodyPr/>
                    <a:lstStyle/>
                    <a:p>
                      <a:pPr marL="0" marR="0" indent="0" algn="ctr" defTabSz="342925" rtl="0" eaLnBrk="1" fontAlgn="auto" latinLnBrk="0" hangingPunct="1">
                        <a:lnSpc>
                          <a:spcPct val="100000"/>
                        </a:lnSpc>
                        <a:spcBef>
                          <a:spcPts val="0"/>
                        </a:spcBef>
                        <a:spcAft>
                          <a:spcPts val="0"/>
                        </a:spcAft>
                        <a:buClrTx/>
                        <a:buSzTx/>
                        <a:buFontTx/>
                        <a:buNone/>
                        <a:tabLst/>
                        <a:defRPr/>
                      </a:pPr>
                      <a:r>
                        <a:rPr lang="ru-RU" sz="1400" dirty="0" smtClean="0">
                          <a:solidFill>
                            <a:srgbClr val="000000"/>
                          </a:solidFill>
                          <a:latin typeface="Calibri" panose="020F0502020204030204" pitchFamily="34" charset="0"/>
                        </a:rPr>
                        <a:t>2024 год	</a:t>
                      </a:r>
                    </a:p>
                    <a:p>
                      <a:pPr algn="ctr"/>
                      <a:endParaRPr lang="ru-RU" dirty="0"/>
                    </a:p>
                  </a:txBody>
                  <a:tcPr/>
                </a:tc>
                <a:tc>
                  <a:txBody>
                    <a:bodyPr/>
                    <a:lstStyle/>
                    <a:p>
                      <a:pPr algn="ctr"/>
                      <a:r>
                        <a:rPr lang="ru-RU" sz="1400" b="1" kern="1200" dirty="0" smtClean="0">
                          <a:solidFill>
                            <a:srgbClr val="000000"/>
                          </a:solidFill>
                          <a:latin typeface="Calibri" panose="020F0502020204030204" pitchFamily="34" charset="0"/>
                          <a:ea typeface="+mn-ea"/>
                          <a:cs typeface="+mn-cs"/>
                        </a:rPr>
                        <a:t>2025 год	</a:t>
                      </a:r>
                      <a:endParaRPr lang="ru-RU" sz="1400" b="1" kern="1200" dirty="0">
                        <a:solidFill>
                          <a:srgbClr val="000000"/>
                        </a:solidFill>
                        <a:latin typeface="Calibri" panose="020F0502020204030204" pitchFamily="34" charset="0"/>
                        <a:ea typeface="+mn-ea"/>
                        <a:cs typeface="+mn-cs"/>
                      </a:endParaRPr>
                    </a:p>
                  </a:txBody>
                  <a:tcPr/>
                </a:tc>
                <a:tc>
                  <a:txBody>
                    <a:bodyPr/>
                    <a:lstStyle/>
                    <a:p>
                      <a:pPr marL="0" marR="0" indent="0" algn="ctr" defTabSz="342925" rtl="0" eaLnBrk="1" fontAlgn="auto" latinLnBrk="0" hangingPunct="1">
                        <a:lnSpc>
                          <a:spcPct val="100000"/>
                        </a:lnSpc>
                        <a:spcBef>
                          <a:spcPts val="0"/>
                        </a:spcBef>
                        <a:spcAft>
                          <a:spcPts val="0"/>
                        </a:spcAft>
                        <a:buClrTx/>
                        <a:buSzTx/>
                        <a:buFontTx/>
                        <a:buNone/>
                        <a:tabLst/>
                        <a:defRPr/>
                      </a:pPr>
                      <a:r>
                        <a:rPr lang="ru-RU" sz="1400" b="1" kern="1200" dirty="0" smtClean="0">
                          <a:solidFill>
                            <a:srgbClr val="000000"/>
                          </a:solidFill>
                          <a:latin typeface="Calibri" panose="020F0502020204030204" pitchFamily="34" charset="0"/>
                          <a:ea typeface="+mn-ea"/>
                          <a:cs typeface="+mn-cs"/>
                        </a:rPr>
                        <a:t>2026 год</a:t>
                      </a:r>
                    </a:p>
                    <a:p>
                      <a:pPr algn="ctr"/>
                      <a:endParaRPr lang="ru-RU" sz="1400" b="1" kern="1200" dirty="0">
                        <a:solidFill>
                          <a:srgbClr val="000000"/>
                        </a:solidFill>
                        <a:latin typeface="Calibri" panose="020F0502020204030204" pitchFamily="34" charset="0"/>
                        <a:ea typeface="+mn-ea"/>
                        <a:cs typeface="+mn-cs"/>
                      </a:endParaRPr>
                    </a:p>
                  </a:txBody>
                  <a:tcPr/>
                </a:tc>
              </a:tr>
              <a:tr h="957042">
                <a:tc>
                  <a:txBody>
                    <a:bodyPr/>
                    <a:lstStyle/>
                    <a:p>
                      <a:r>
                        <a:rPr lang="ru-RU" sz="1800" dirty="0" smtClean="0">
                          <a:solidFill>
                            <a:srgbClr val="002060"/>
                          </a:solidFill>
                          <a:latin typeface="Calibri" panose="020F0502020204030204" pitchFamily="34" charset="0"/>
                        </a:rPr>
                        <a:t>Предупреждение и борьба с заболеваниями социального характера</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90,0 </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90,0 </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90,0 </a:t>
                      </a:r>
                      <a:endParaRPr lang="ru-RU" sz="1600" dirty="0">
                        <a:solidFill>
                          <a:srgbClr val="002060"/>
                        </a:solidFill>
                      </a:endParaRPr>
                    </a:p>
                  </a:txBody>
                  <a:tcPr/>
                </a:tc>
              </a:tr>
              <a:tr h="652152">
                <a:tc>
                  <a:txBody>
                    <a:bodyPr/>
                    <a:lstStyle/>
                    <a:p>
                      <a:r>
                        <a:rPr lang="ru-RU" sz="1400" i="0" u="none" kern="1200" dirty="0" smtClean="0">
                          <a:solidFill>
                            <a:srgbClr val="002060"/>
                          </a:solidFill>
                          <a:latin typeface="+mn-lt"/>
                          <a:ea typeface="+mn-ea"/>
                          <a:cs typeface="+mn-cs"/>
                        </a:rPr>
                        <a:t>Подпрограмма  «Молодежная политика</a:t>
                      </a:r>
                      <a:endParaRPr lang="ru-RU" sz="1400" i="0" u="none" dirty="0">
                        <a:solidFill>
                          <a:srgbClr val="002060"/>
                        </a:solidFill>
                      </a:endParaRPr>
                    </a:p>
                  </a:txBody>
                  <a:tcPr/>
                </a:tc>
                <a:tc>
                  <a:txBody>
                    <a:bodyPr/>
                    <a:lstStyle/>
                    <a:p>
                      <a:pPr algn="ctr"/>
                      <a:r>
                        <a:rPr lang="ru-RU" sz="1350" kern="1200" dirty="0" smtClean="0">
                          <a:solidFill>
                            <a:schemeClr val="dk1"/>
                          </a:solidFill>
                          <a:latin typeface="+mn-lt"/>
                          <a:ea typeface="+mn-ea"/>
                          <a:cs typeface="+mn-cs"/>
                        </a:rPr>
                        <a:t>382,0 </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382,0  </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382,0 </a:t>
                      </a:r>
                      <a:endParaRPr lang="ru-RU" sz="1600" dirty="0">
                        <a:solidFill>
                          <a:srgbClr val="002060"/>
                        </a:solidFill>
                      </a:endParaRPr>
                    </a:p>
                  </a:txBody>
                  <a:tcPr/>
                </a:tc>
              </a:tr>
              <a:tr h="669930">
                <a:tc>
                  <a:txBody>
                    <a:bodyPr/>
                    <a:lstStyle/>
                    <a:p>
                      <a:r>
                        <a:rPr lang="ru-RU" sz="1800" dirty="0" smtClean="0">
                          <a:solidFill>
                            <a:srgbClr val="002060"/>
                          </a:solidFill>
                          <a:latin typeface="Calibri" panose="020F0502020204030204" pitchFamily="34" charset="0"/>
                        </a:rPr>
                        <a:t>Развитие физической культуры</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1190,0 </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1190,0 </a:t>
                      </a:r>
                      <a:endParaRPr lang="ru-RU" sz="1600" dirty="0">
                        <a:solidFill>
                          <a:srgbClr val="002060"/>
                        </a:solidFill>
                      </a:endParaRPr>
                    </a:p>
                  </a:txBody>
                  <a:tcPr/>
                </a:tc>
                <a:tc>
                  <a:txBody>
                    <a:bodyPr/>
                    <a:lstStyle/>
                    <a:p>
                      <a:pPr algn="ctr"/>
                      <a:r>
                        <a:rPr lang="ru-RU" sz="1350" kern="1200" dirty="0" smtClean="0">
                          <a:solidFill>
                            <a:schemeClr val="dk1"/>
                          </a:solidFill>
                          <a:latin typeface="+mn-lt"/>
                          <a:ea typeface="+mn-ea"/>
                          <a:cs typeface="+mn-cs"/>
                        </a:rPr>
                        <a:t>830,0 </a:t>
                      </a:r>
                      <a:endParaRPr lang="ru-RU" sz="1600" dirty="0">
                        <a:solidFill>
                          <a:srgbClr val="002060"/>
                        </a:solidFill>
                      </a:endParaRPr>
                    </a:p>
                  </a:txBody>
                  <a:tcPr/>
                </a:tc>
              </a:tr>
            </a:tbl>
          </a:graphicData>
        </a:graphic>
      </p:graphicFrame>
      <p:pic>
        <p:nvPicPr>
          <p:cNvPr id="7" name="Рисунок 6" descr="53668_yzjwi8dv.jpg"/>
          <p:cNvPicPr>
            <a:picLocks noChangeAspect="1"/>
          </p:cNvPicPr>
          <p:nvPr/>
        </p:nvPicPr>
        <p:blipFill>
          <a:blip r:embed="rId2" cstate="print"/>
          <a:stretch>
            <a:fillRect/>
          </a:stretch>
        </p:blipFill>
        <p:spPr>
          <a:xfrm>
            <a:off x="332656" y="1763945"/>
            <a:ext cx="2304256" cy="1295887"/>
          </a:xfrm>
          <a:prstGeom prst="rect">
            <a:avLst/>
          </a:prstGeom>
        </p:spPr>
      </p:pic>
      <p:sp>
        <p:nvSpPr>
          <p:cNvPr id="8" name="Прямоугольник 7"/>
          <p:cNvSpPr/>
          <p:nvPr/>
        </p:nvSpPr>
        <p:spPr>
          <a:xfrm>
            <a:off x="2132856" y="6444208"/>
            <a:ext cx="3384376" cy="2232248"/>
          </a:xfrm>
          <a:prstGeom prst="rect">
            <a:avLst/>
          </a:prstGeom>
          <a:blipFill>
            <a:blip r:embed="rId3" cstate="print">
              <a:extLst>
                <a:ext uri="{28A0092B-C50C-407E-A947-70E740481C1C}">
                  <a14:useLocalDpi xmlns:a14="http://schemas.microsoft.com/office/drawing/2010/main" val="0"/>
                </a:ext>
              </a:extLst>
            </a:blip>
            <a:srcRect/>
            <a:stretch>
              <a:fillRect l="-85000" r="-85000"/>
            </a:stretch>
          </a:blipFill>
          <a:ln w="25400" cap="flat" cmpd="sng" algn="ctr">
            <a:solidFill>
              <a:sysClr val="window" lastClr="FFFFFF">
                <a:hueOff val="0"/>
                <a:satOff val="0"/>
                <a:lumOff val="0"/>
                <a:alphaOff val="0"/>
              </a:sysClr>
            </a:solidFill>
            <a:prstDash val="solid"/>
          </a:ln>
          <a:effectLst/>
        </p:spPr>
      </p:sp>
      <p:sp>
        <p:nvSpPr>
          <p:cNvPr id="3" name="Прямоугольник 2"/>
          <p:cNvSpPr/>
          <p:nvPr/>
        </p:nvSpPr>
        <p:spPr>
          <a:xfrm>
            <a:off x="332656" y="1187624"/>
            <a:ext cx="216024" cy="2160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a:t>7</a:t>
            </a:r>
          </a:p>
        </p:txBody>
      </p:sp>
    </p:spTree>
    <p:extLst>
      <p:ext uri="{BB962C8B-B14F-4D97-AF65-F5344CB8AC3E}">
        <p14:creationId xmlns:p14="http://schemas.microsoft.com/office/powerpoint/2010/main" val="267029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0648" y="1"/>
            <a:ext cx="4950338" cy="755576"/>
          </a:xfrm>
          <a:noFill/>
        </p:spPr>
        <p:txBody>
          <a:bodyPr>
            <a:normAutofit/>
          </a:bodyPr>
          <a:lstStyle/>
          <a:p>
            <a:pPr algn="ct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Раздел «Культура», </a:t>
            </a:r>
            <a:b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тыс. рублей</a:t>
            </a:r>
          </a:p>
        </p:txBody>
      </p:sp>
      <p:sp>
        <p:nvSpPr>
          <p:cNvPr id="6" name="Подзаголовок 5"/>
          <p:cNvSpPr>
            <a:spLocks noGrp="1"/>
          </p:cNvSpPr>
          <p:nvPr>
            <p:ph type="subTitle" idx="1"/>
          </p:nvPr>
        </p:nvSpPr>
        <p:spPr>
          <a:xfrm>
            <a:off x="332656" y="683568"/>
            <a:ext cx="4617682" cy="1501711"/>
          </a:xfrm>
        </p:spPr>
        <p:txBody>
          <a:bodyPr>
            <a:noAutofit/>
          </a:bodyPr>
          <a:lstStyle/>
          <a:p>
            <a:r>
              <a:rPr lang="ru-RU" sz="1800" dirty="0" smtClean="0"/>
              <a:t>Финансовое обеспечение программы составляет на 2024 год  65244,5 тыс. рублей (7,3 % в структуре расходов), на 2025 год – 56986,8 тыс. рублей, на 2026 год –  56741,4 тыс. рублей. </a:t>
            </a:r>
            <a:endParaRPr lang="ru-RU" sz="1800" dirty="0"/>
          </a:p>
        </p:txBody>
      </p:sp>
      <p:pic>
        <p:nvPicPr>
          <p:cNvPr id="7" name="Рисунок 6" descr="bau-o6fjan0(1).jpg"/>
          <p:cNvPicPr>
            <a:picLocks noChangeAspect="1"/>
          </p:cNvPicPr>
          <p:nvPr/>
        </p:nvPicPr>
        <p:blipFill>
          <a:blip r:embed="rId2" cstate="print"/>
          <a:stretch>
            <a:fillRect/>
          </a:stretch>
        </p:blipFill>
        <p:spPr>
          <a:xfrm>
            <a:off x="4941168" y="179513"/>
            <a:ext cx="1587388" cy="1656184"/>
          </a:xfrm>
          <a:prstGeom prst="rect">
            <a:avLst/>
          </a:prstGeom>
        </p:spPr>
      </p:pic>
      <p:graphicFrame>
        <p:nvGraphicFramePr>
          <p:cNvPr id="20" name="Диаграмма 19"/>
          <p:cNvGraphicFramePr/>
          <p:nvPr>
            <p:extLst>
              <p:ext uri="{D42A27DB-BD31-4B8C-83A1-F6EECF244321}">
                <p14:modId xmlns:p14="http://schemas.microsoft.com/office/powerpoint/2010/main" val="1857405803"/>
              </p:ext>
            </p:extLst>
          </p:nvPr>
        </p:nvGraphicFramePr>
        <p:xfrm>
          <a:off x="1268760" y="2123728"/>
          <a:ext cx="5385556" cy="6408711"/>
        </p:xfrm>
        <a:graphic>
          <a:graphicData uri="http://schemas.openxmlformats.org/drawingml/2006/chart">
            <c:chart xmlns:c="http://schemas.openxmlformats.org/drawingml/2006/chart" xmlns:r="http://schemas.openxmlformats.org/officeDocument/2006/relationships" r:id="rId3"/>
          </a:graphicData>
        </a:graphic>
      </p:graphicFrame>
      <p:sp>
        <p:nvSpPr>
          <p:cNvPr id="3" name="Прямоугольник 2"/>
          <p:cNvSpPr/>
          <p:nvPr/>
        </p:nvSpPr>
        <p:spPr>
          <a:xfrm>
            <a:off x="188640" y="6084168"/>
            <a:ext cx="360040"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8</a:t>
            </a:r>
            <a:endParaRPr lang="ru-RU" dirty="0"/>
          </a:p>
        </p:txBody>
      </p:sp>
    </p:spTree>
    <p:extLst>
      <p:ext uri="{BB962C8B-B14F-4D97-AF65-F5344CB8AC3E}">
        <p14:creationId xmlns:p14="http://schemas.microsoft.com/office/powerpoint/2010/main" val="35017875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2656" y="1"/>
            <a:ext cx="4950338" cy="971600"/>
          </a:xfrm>
          <a:noFill/>
        </p:spPr>
        <p:txBody>
          <a:bodyPr>
            <a:noAutofit/>
          </a:bodyPr>
          <a:lstStyle/>
          <a:p>
            <a:pPr algn="ctr"/>
            <a:r>
              <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Раздел «Образование</a:t>
            </a:r>
            <a: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a:t>
            </a:r>
            <a:b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a:r>
            <a:br>
              <a:rPr lang="ru-RU" sz="1800" dirty="0" smtClean="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endParaRPr lang="ru-RU" sz="1800" dirty="0">
              <a:solidFill>
                <a:srgbClr val="C00000"/>
              </a:solidFill>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
        <p:nvSpPr>
          <p:cNvPr id="8" name="Подзаголовок 7"/>
          <p:cNvSpPr>
            <a:spLocks noGrp="1"/>
          </p:cNvSpPr>
          <p:nvPr>
            <p:ph type="subTitle" idx="1"/>
          </p:nvPr>
        </p:nvSpPr>
        <p:spPr>
          <a:xfrm>
            <a:off x="188640" y="539552"/>
            <a:ext cx="4104456" cy="1501711"/>
          </a:xfrm>
        </p:spPr>
        <p:txBody>
          <a:bodyPr>
            <a:noAutofit/>
          </a:bodyPr>
          <a:lstStyle/>
          <a:p>
            <a:r>
              <a:rPr lang="ru-RU" sz="1800" dirty="0" smtClean="0">
                <a:solidFill>
                  <a:srgbClr val="C00000"/>
                </a:solidFill>
              </a:rPr>
              <a:t>На реализацию программы предусмотрено на 2024 год  511 537,4 тыс. рублей (59,6 % в структуре расходов), на 2025 год – 495771,9 тыс. рублей, на 2026 год – 492970,6 тыс. рублей</a:t>
            </a:r>
            <a:endParaRPr lang="ru-RU" sz="1800" dirty="0">
              <a:solidFill>
                <a:srgbClr val="C00000"/>
              </a:solidFill>
            </a:endParaRPr>
          </a:p>
        </p:txBody>
      </p:sp>
      <p:graphicFrame>
        <p:nvGraphicFramePr>
          <p:cNvPr id="4" name="Объект 3"/>
          <p:cNvGraphicFramePr>
            <a:graphicFrameLocks noGrp="1"/>
          </p:cNvGraphicFramePr>
          <p:nvPr>
            <p:ph idx="4294967295"/>
            <p:extLst>
              <p:ext uri="{D42A27DB-BD31-4B8C-83A1-F6EECF244321}">
                <p14:modId xmlns:p14="http://schemas.microsoft.com/office/powerpoint/2010/main" val="573174640"/>
              </p:ext>
            </p:extLst>
          </p:nvPr>
        </p:nvGraphicFramePr>
        <p:xfrm>
          <a:off x="620688" y="2267744"/>
          <a:ext cx="5883158" cy="6624736"/>
        </p:xfrm>
        <a:graphic>
          <a:graphicData uri="http://schemas.openxmlformats.org/drawingml/2006/table">
            <a:tbl>
              <a:tblPr firstRow="1" bandRow="1">
                <a:tableStyleId>{5C22544A-7EE6-4342-B048-85BDC9FD1C3A}</a:tableStyleId>
              </a:tblPr>
              <a:tblGrid>
                <a:gridCol w="2664295"/>
                <a:gridCol w="936104"/>
                <a:gridCol w="1152128"/>
                <a:gridCol w="1130631"/>
              </a:tblGrid>
              <a:tr h="476932">
                <a:tc>
                  <a:txBody>
                    <a:bodyPr/>
                    <a:lstStyle/>
                    <a:p>
                      <a:pPr algn="ctr"/>
                      <a:endParaRPr lang="ru-RU" dirty="0"/>
                    </a:p>
                  </a:txBody>
                  <a:tcPr/>
                </a:tc>
                <a:tc>
                  <a:txBody>
                    <a:bodyPr/>
                    <a:lstStyle/>
                    <a:p>
                      <a:pPr algn="ctr"/>
                      <a:r>
                        <a:rPr lang="ru-RU" dirty="0" smtClean="0"/>
                        <a:t>2024год</a:t>
                      </a:r>
                      <a:endParaRPr lang="ru-RU" dirty="0"/>
                    </a:p>
                  </a:txBody>
                  <a:tcPr/>
                </a:tc>
                <a:tc>
                  <a:txBody>
                    <a:bodyPr/>
                    <a:lstStyle/>
                    <a:p>
                      <a:pPr algn="ctr"/>
                      <a:r>
                        <a:rPr lang="ru-RU" dirty="0" smtClean="0"/>
                        <a:t>2025 год</a:t>
                      </a:r>
                      <a:endParaRPr lang="ru-RU" dirty="0"/>
                    </a:p>
                  </a:txBody>
                  <a:tcPr/>
                </a:tc>
                <a:tc>
                  <a:txBody>
                    <a:bodyPr/>
                    <a:lstStyle/>
                    <a:p>
                      <a:pPr algn="ctr"/>
                      <a:r>
                        <a:rPr lang="ru-RU" dirty="0" smtClean="0"/>
                        <a:t>2026 год</a:t>
                      </a:r>
                      <a:endParaRPr lang="ru-RU" dirty="0"/>
                    </a:p>
                  </a:txBody>
                  <a:tcPr/>
                </a:tc>
              </a:tr>
              <a:tr h="504056">
                <a:tc>
                  <a:txBody>
                    <a:bodyPr/>
                    <a:lstStyle/>
                    <a:p>
                      <a:pPr algn="l" fontAlgn="b"/>
                      <a:r>
                        <a:rPr lang="ru-RU" sz="1350" i="0" u="none" kern="1200" dirty="0" smtClean="0">
                          <a:solidFill>
                            <a:schemeClr val="dk1"/>
                          </a:solidFill>
                          <a:latin typeface="+mn-lt"/>
                          <a:ea typeface="+mn-ea"/>
                          <a:cs typeface="+mn-cs"/>
                        </a:rPr>
                        <a:t>Подготовка к новому учебному году</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12775,5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400,0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400,0 </a:t>
                      </a:r>
                      <a:endParaRPr lang="ru-RU" sz="1600" b="0" i="0" u="none" strike="noStrike" dirty="0">
                        <a:solidFill>
                          <a:srgbClr val="002060"/>
                        </a:solidFill>
                        <a:effectLst/>
                        <a:latin typeface="Calibri" panose="020F0502020204030204" pitchFamily="34" charset="0"/>
                      </a:endParaRPr>
                    </a:p>
                  </a:txBody>
                  <a:tcPr marL="9525" marR="9525" marT="9525" marB="0" anchor="b"/>
                </a:tc>
              </a:tr>
              <a:tr h="504056">
                <a:tc>
                  <a:txBody>
                    <a:bodyPr/>
                    <a:lstStyle/>
                    <a:p>
                      <a:pPr algn="l" fontAlgn="b"/>
                      <a:r>
                        <a:rPr lang="ru-RU" sz="1600" b="0" i="0" u="none" strike="noStrike" dirty="0">
                          <a:solidFill>
                            <a:srgbClr val="002060"/>
                          </a:solidFill>
                          <a:effectLst/>
                          <a:latin typeface="Calibri" panose="020F0502020204030204" pitchFamily="34" charset="0"/>
                        </a:rPr>
                        <a:t>Дошкольное </a:t>
                      </a:r>
                      <a:r>
                        <a:rPr lang="ru-RU" sz="1600" b="0" i="0" u="none" strike="noStrike" dirty="0" smtClean="0">
                          <a:solidFill>
                            <a:srgbClr val="002060"/>
                          </a:solidFill>
                          <a:effectLst/>
                          <a:latin typeface="Calibri" panose="020F0502020204030204" pitchFamily="34" charset="0"/>
                        </a:rPr>
                        <a:t>образование</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77494,7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76284,9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75122,2 </a:t>
                      </a:r>
                      <a:endParaRPr lang="ru-RU" sz="1600" b="0" i="0" u="none" strike="noStrike" dirty="0">
                        <a:solidFill>
                          <a:srgbClr val="002060"/>
                        </a:solidFill>
                        <a:effectLst/>
                        <a:latin typeface="Calibri" panose="020F0502020204030204" pitchFamily="34" charset="0"/>
                      </a:endParaRPr>
                    </a:p>
                  </a:txBody>
                  <a:tcPr marL="9525" marR="9525" marT="9525" marB="0" anchor="b"/>
                </a:tc>
              </a:tr>
              <a:tr h="504056">
                <a:tc>
                  <a:txBody>
                    <a:bodyPr/>
                    <a:lstStyle/>
                    <a:p>
                      <a:pPr algn="l" fontAlgn="b"/>
                      <a:r>
                        <a:rPr lang="ru-RU" sz="1600" b="0" i="0" u="none" strike="noStrike" dirty="0" smtClean="0">
                          <a:solidFill>
                            <a:srgbClr val="002060"/>
                          </a:solidFill>
                          <a:effectLst/>
                          <a:latin typeface="Calibri" panose="020F0502020204030204" pitchFamily="34" charset="0"/>
                        </a:rPr>
                        <a:t>Общее образование</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262 713,6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260831,2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259740,9 </a:t>
                      </a:r>
                      <a:endParaRPr lang="ru-RU" sz="1600" b="0" i="0" u="none" strike="noStrike" dirty="0">
                        <a:solidFill>
                          <a:srgbClr val="002060"/>
                        </a:solidFill>
                        <a:effectLst/>
                        <a:latin typeface="Calibri" panose="020F0502020204030204" pitchFamily="34" charset="0"/>
                      </a:endParaRPr>
                    </a:p>
                  </a:txBody>
                  <a:tcPr marL="9525" marR="9525" marT="9525" marB="0" anchor="b"/>
                </a:tc>
              </a:tr>
              <a:tr h="504056">
                <a:tc>
                  <a:txBody>
                    <a:bodyPr/>
                    <a:lstStyle/>
                    <a:p>
                      <a:pPr algn="l" fontAlgn="b"/>
                      <a:r>
                        <a:rPr lang="ru-RU" sz="1600" b="0" i="0" u="none" strike="noStrike" dirty="0">
                          <a:solidFill>
                            <a:srgbClr val="002060"/>
                          </a:solidFill>
                          <a:effectLst/>
                          <a:latin typeface="Calibri" panose="020F0502020204030204" pitchFamily="34" charset="0"/>
                        </a:rPr>
                        <a:t>Дополнительное </a:t>
                      </a:r>
                      <a:r>
                        <a:rPr lang="ru-RU" sz="1600" b="0" i="0" u="none" strike="noStrike" dirty="0" smtClean="0">
                          <a:solidFill>
                            <a:srgbClr val="002060"/>
                          </a:solidFill>
                          <a:effectLst/>
                          <a:latin typeface="Calibri" panose="020F0502020204030204" pitchFamily="34" charset="0"/>
                        </a:rPr>
                        <a:t>образование</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47881,2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47741,2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47594,4 </a:t>
                      </a:r>
                      <a:endParaRPr lang="ru-RU" sz="1600" b="0" i="0" u="none" strike="noStrike" dirty="0">
                        <a:solidFill>
                          <a:srgbClr val="002060"/>
                        </a:solidFill>
                        <a:effectLst/>
                        <a:latin typeface="Calibri" panose="020F0502020204030204" pitchFamily="34" charset="0"/>
                      </a:endParaRPr>
                    </a:p>
                  </a:txBody>
                  <a:tcPr marL="9525" marR="9525" marT="9525" marB="0" anchor="b"/>
                </a:tc>
              </a:tr>
              <a:tr h="504056">
                <a:tc>
                  <a:txBody>
                    <a:bodyPr/>
                    <a:lstStyle/>
                    <a:p>
                      <a:pPr algn="l" fontAlgn="b"/>
                      <a:r>
                        <a:rPr lang="ru-RU" sz="1600" b="0" i="0" u="none" strike="noStrike" dirty="0">
                          <a:solidFill>
                            <a:srgbClr val="002060"/>
                          </a:solidFill>
                          <a:effectLst/>
                          <a:latin typeface="Calibri" panose="020F0502020204030204" pitchFamily="34" charset="0"/>
                        </a:rPr>
                        <a:t>Одаренные </a:t>
                      </a:r>
                      <a:r>
                        <a:rPr lang="ru-RU" sz="1600" b="0" i="0" u="none" strike="noStrike" dirty="0" smtClean="0">
                          <a:solidFill>
                            <a:srgbClr val="002060"/>
                          </a:solidFill>
                          <a:effectLst/>
                          <a:latin typeface="Calibri" panose="020F0502020204030204" pitchFamily="34" charset="0"/>
                        </a:rPr>
                        <a:t>дети</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280,0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280,0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278,5 </a:t>
                      </a:r>
                      <a:endParaRPr lang="ru-RU" sz="1600" b="0" i="0" u="none" strike="noStrike" dirty="0">
                        <a:solidFill>
                          <a:srgbClr val="002060"/>
                        </a:solidFill>
                        <a:effectLst/>
                        <a:latin typeface="Calibri" panose="020F0502020204030204" pitchFamily="34" charset="0"/>
                      </a:endParaRPr>
                    </a:p>
                  </a:txBody>
                  <a:tcPr marL="9525" marR="9525" marT="9525" marB="0" anchor="b"/>
                </a:tc>
              </a:tr>
              <a:tr h="504056">
                <a:tc>
                  <a:txBody>
                    <a:bodyPr/>
                    <a:lstStyle/>
                    <a:p>
                      <a:pPr algn="l" fontAlgn="b"/>
                      <a:r>
                        <a:rPr lang="ru-RU" sz="1600" b="0" i="0" u="none" strike="noStrike" dirty="0">
                          <a:solidFill>
                            <a:srgbClr val="002060"/>
                          </a:solidFill>
                          <a:effectLst/>
                          <a:latin typeface="Calibri" panose="020F0502020204030204" pitchFamily="34" charset="0"/>
                        </a:rPr>
                        <a:t>Отдых и оздоровление </a:t>
                      </a:r>
                      <a:r>
                        <a:rPr lang="ru-RU" sz="1600" b="0" i="0" u="none" strike="noStrike" dirty="0" smtClean="0">
                          <a:solidFill>
                            <a:srgbClr val="002060"/>
                          </a:solidFill>
                          <a:effectLst/>
                          <a:latin typeface="Calibri" panose="020F0502020204030204" pitchFamily="34" charset="0"/>
                        </a:rPr>
                        <a:t>детей</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3922,4</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3401,5</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3361,3 </a:t>
                      </a:r>
                      <a:endParaRPr lang="ru-RU" sz="1600" b="0" i="0" u="none" strike="noStrike" dirty="0">
                        <a:solidFill>
                          <a:srgbClr val="002060"/>
                        </a:solidFill>
                        <a:effectLst/>
                        <a:latin typeface="Calibri" panose="020F0502020204030204" pitchFamily="34" charset="0"/>
                      </a:endParaRPr>
                    </a:p>
                  </a:txBody>
                  <a:tcPr marL="9525" marR="9525" marT="9525" marB="0" anchor="b"/>
                </a:tc>
              </a:tr>
              <a:tr h="531180">
                <a:tc>
                  <a:txBody>
                    <a:bodyPr/>
                    <a:lstStyle/>
                    <a:p>
                      <a:pPr algn="l" fontAlgn="b"/>
                      <a:r>
                        <a:rPr lang="ru-RU" sz="1600" b="0" i="0" u="none" strike="noStrike" dirty="0">
                          <a:solidFill>
                            <a:srgbClr val="002060"/>
                          </a:solidFill>
                          <a:effectLst/>
                          <a:latin typeface="Calibri" panose="020F0502020204030204" pitchFamily="34" charset="0"/>
                        </a:rPr>
                        <a:t>Управление </a:t>
                      </a:r>
                      <a:r>
                        <a:rPr lang="ru-RU" sz="1600" b="0" i="0" u="none" strike="noStrike" dirty="0" smtClean="0">
                          <a:solidFill>
                            <a:srgbClr val="002060"/>
                          </a:solidFill>
                          <a:effectLst/>
                          <a:latin typeface="Calibri" panose="020F0502020204030204" pitchFamily="34" charset="0"/>
                        </a:rPr>
                        <a:t>образования</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1687,8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1679,4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1679,4 </a:t>
                      </a:r>
                      <a:endParaRPr lang="ru-RU" sz="1600" b="0" i="0" u="none" strike="noStrike" dirty="0">
                        <a:solidFill>
                          <a:srgbClr val="002060"/>
                        </a:solidFill>
                        <a:effectLst/>
                        <a:latin typeface="Calibri" panose="020F0502020204030204" pitchFamily="34" charset="0"/>
                      </a:endParaRPr>
                    </a:p>
                  </a:txBody>
                  <a:tcPr marL="9525" marR="9525" marT="9525" marB="0" anchor="b"/>
                </a:tc>
              </a:tr>
              <a:tr h="648072">
                <a:tc>
                  <a:txBody>
                    <a:bodyPr/>
                    <a:lstStyle/>
                    <a:p>
                      <a:pPr algn="l" fontAlgn="b"/>
                      <a:r>
                        <a:rPr lang="ru-RU" sz="1600" b="0" i="0" u="none" strike="noStrike" dirty="0">
                          <a:solidFill>
                            <a:srgbClr val="002060"/>
                          </a:solidFill>
                          <a:effectLst/>
                          <a:latin typeface="Calibri" panose="020F0502020204030204" pitchFamily="34" charset="0"/>
                        </a:rPr>
                        <a:t>Информационно-методическое </a:t>
                      </a:r>
                      <a:r>
                        <a:rPr lang="ru-RU" sz="1600" b="0" i="0" u="none" strike="noStrike" dirty="0" smtClean="0">
                          <a:solidFill>
                            <a:srgbClr val="002060"/>
                          </a:solidFill>
                          <a:effectLst/>
                          <a:latin typeface="Calibri" panose="020F0502020204030204" pitchFamily="34" charset="0"/>
                        </a:rPr>
                        <a:t>обеспечение</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5487,5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5437,4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5437,4 </a:t>
                      </a:r>
                      <a:endParaRPr lang="ru-RU" sz="1600" b="0" i="0" u="none" strike="noStrike" dirty="0">
                        <a:solidFill>
                          <a:srgbClr val="002060"/>
                        </a:solidFill>
                        <a:effectLst/>
                        <a:latin typeface="Calibri" panose="020F0502020204030204" pitchFamily="34" charset="0"/>
                      </a:endParaRPr>
                    </a:p>
                  </a:txBody>
                  <a:tcPr marL="9525" marR="9525" marT="9525" marB="0" anchor="b"/>
                </a:tc>
              </a:tr>
              <a:tr h="648072">
                <a:tc>
                  <a:txBody>
                    <a:bodyPr/>
                    <a:lstStyle/>
                    <a:p>
                      <a:pPr algn="l" fontAlgn="b"/>
                      <a:r>
                        <a:rPr lang="ru-RU" sz="1600" b="0" i="0" u="none" strike="noStrike" dirty="0">
                          <a:solidFill>
                            <a:srgbClr val="002060"/>
                          </a:solidFill>
                          <a:effectLst/>
                          <a:latin typeface="Calibri" panose="020F0502020204030204" pitchFamily="34" charset="0"/>
                        </a:rPr>
                        <a:t>Создание условий для реализации </a:t>
                      </a:r>
                      <a:r>
                        <a:rPr lang="ru-RU" sz="1600" b="0" i="0" u="none" strike="noStrike" dirty="0" smtClean="0">
                          <a:solidFill>
                            <a:srgbClr val="002060"/>
                          </a:solidFill>
                          <a:effectLst/>
                          <a:latin typeface="Calibri" panose="020F0502020204030204" pitchFamily="34" charset="0"/>
                        </a:rPr>
                        <a:t>МП</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94794,7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94695,4 </a:t>
                      </a:r>
                      <a:endParaRPr lang="ru-RU" sz="1600" b="0"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94695,4 </a:t>
                      </a:r>
                      <a:endParaRPr lang="ru-RU" sz="1600" b="0" i="0" u="none" strike="noStrike" dirty="0">
                        <a:solidFill>
                          <a:srgbClr val="002060"/>
                        </a:solidFill>
                        <a:effectLst/>
                        <a:latin typeface="Calibri" panose="020F0502020204030204" pitchFamily="34" charset="0"/>
                      </a:endParaRPr>
                    </a:p>
                  </a:txBody>
                  <a:tcPr marL="9525" marR="9525" marT="9525" marB="0" anchor="b"/>
                </a:tc>
              </a:tr>
              <a:tr h="648072">
                <a:tc>
                  <a:txBody>
                    <a:bodyPr/>
                    <a:lstStyle/>
                    <a:p>
                      <a:pPr algn="l" fontAlgn="b"/>
                      <a:r>
                        <a:rPr lang="ru-RU" sz="1350" i="0" u="none" kern="1200" dirty="0" smtClean="0">
                          <a:solidFill>
                            <a:schemeClr val="dk1"/>
                          </a:solidFill>
                          <a:latin typeface="+mn-lt"/>
                          <a:ea typeface="+mn-ea"/>
                          <a:cs typeface="+mn-cs"/>
                        </a:rPr>
                        <a:t>Одаренные  дети</a:t>
                      </a:r>
                      <a:endParaRPr lang="ru-RU" sz="1600" b="1"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280,0 </a:t>
                      </a:r>
                      <a:endParaRPr lang="ru-RU" sz="1600" b="1"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280,0 </a:t>
                      </a:r>
                      <a:endParaRPr lang="ru-RU" sz="1600" b="1"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350" kern="1200" dirty="0" smtClean="0">
                          <a:solidFill>
                            <a:schemeClr val="dk1"/>
                          </a:solidFill>
                          <a:latin typeface="+mn-lt"/>
                          <a:ea typeface="+mn-ea"/>
                          <a:cs typeface="+mn-cs"/>
                        </a:rPr>
                        <a:t>278,5 </a:t>
                      </a:r>
                      <a:endParaRPr lang="ru-RU" sz="1600" b="1" i="0" u="none" strike="noStrike" dirty="0">
                        <a:solidFill>
                          <a:srgbClr val="002060"/>
                        </a:solidFill>
                        <a:effectLst/>
                        <a:latin typeface="Calibri" panose="020F0502020204030204" pitchFamily="34" charset="0"/>
                      </a:endParaRPr>
                    </a:p>
                  </a:txBody>
                  <a:tcPr marL="9525" marR="9525" marT="9525" marB="0" anchor="b"/>
                </a:tc>
              </a:tr>
              <a:tr h="648072">
                <a:tc>
                  <a:txBody>
                    <a:bodyPr/>
                    <a:lstStyle/>
                    <a:p>
                      <a:pPr algn="l" fontAlgn="b"/>
                      <a:r>
                        <a:rPr lang="ru-RU" sz="1600" b="1" i="0" u="none" strike="noStrike" dirty="0" smtClean="0">
                          <a:solidFill>
                            <a:srgbClr val="002060"/>
                          </a:solidFill>
                          <a:effectLst/>
                          <a:latin typeface="Calibri" panose="020F0502020204030204" pitchFamily="34" charset="0"/>
                        </a:rPr>
                        <a:t>Итого</a:t>
                      </a:r>
                      <a:endParaRPr lang="ru-RU" sz="1600" b="1"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600" b="1" i="0" u="none" strike="noStrike" dirty="0" smtClean="0">
                          <a:solidFill>
                            <a:srgbClr val="002060"/>
                          </a:solidFill>
                          <a:effectLst/>
                          <a:latin typeface="Calibri" panose="020F0502020204030204" pitchFamily="34" charset="0"/>
                        </a:rPr>
                        <a:t>507319,4</a:t>
                      </a:r>
                      <a:endParaRPr lang="ru-RU" sz="1600" b="1"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600" b="1" i="0" u="none" strike="noStrike" dirty="0" smtClean="0">
                          <a:solidFill>
                            <a:srgbClr val="002060"/>
                          </a:solidFill>
                          <a:effectLst/>
                          <a:latin typeface="Calibri" panose="020F0502020204030204" pitchFamily="34" charset="0"/>
                        </a:rPr>
                        <a:t>491031</a:t>
                      </a:r>
                      <a:endParaRPr lang="ru-RU" sz="1600" b="1" i="0" u="none" strike="noStrike" dirty="0">
                        <a:solidFill>
                          <a:srgbClr val="002060"/>
                        </a:solidFill>
                        <a:effectLst/>
                        <a:latin typeface="Calibri" panose="020F0502020204030204" pitchFamily="34" charset="0"/>
                      </a:endParaRPr>
                    </a:p>
                  </a:txBody>
                  <a:tcPr marL="9525" marR="9525" marT="9525" marB="0" anchor="b"/>
                </a:tc>
                <a:tc>
                  <a:txBody>
                    <a:bodyPr/>
                    <a:lstStyle/>
                    <a:p>
                      <a:pPr algn="ctr" fontAlgn="b"/>
                      <a:r>
                        <a:rPr lang="ru-RU" sz="1600" b="1" i="0" u="none" strike="noStrike" dirty="0" smtClean="0">
                          <a:solidFill>
                            <a:srgbClr val="002060"/>
                          </a:solidFill>
                          <a:effectLst/>
                          <a:latin typeface="Calibri" panose="020F0502020204030204" pitchFamily="34" charset="0"/>
                        </a:rPr>
                        <a:t>488588</a:t>
                      </a:r>
                      <a:endParaRPr lang="ru-RU" sz="1600" b="1" i="0" u="none" strike="noStrike" dirty="0">
                        <a:solidFill>
                          <a:srgbClr val="002060"/>
                        </a:solidFill>
                        <a:effectLst/>
                        <a:latin typeface="Calibri" panose="020F0502020204030204" pitchFamily="34" charset="0"/>
                      </a:endParaRPr>
                    </a:p>
                  </a:txBody>
                  <a:tcPr marL="9525" marR="9525" marT="9525" marB="0" anchor="b"/>
                </a:tc>
              </a:tr>
            </a:tbl>
          </a:graphicData>
        </a:graphic>
      </p:graphicFrame>
      <p:pic>
        <p:nvPicPr>
          <p:cNvPr id="7" name="Рисунок 6" descr="images (2).jpg"/>
          <p:cNvPicPr>
            <a:picLocks noChangeAspect="1"/>
          </p:cNvPicPr>
          <p:nvPr/>
        </p:nvPicPr>
        <p:blipFill>
          <a:blip r:embed="rId2" cstate="print"/>
          <a:stretch>
            <a:fillRect/>
          </a:stretch>
        </p:blipFill>
        <p:spPr>
          <a:xfrm>
            <a:off x="4293096" y="236371"/>
            <a:ext cx="2376264" cy="1601912"/>
          </a:xfrm>
          <a:prstGeom prst="rect">
            <a:avLst/>
          </a:prstGeom>
        </p:spPr>
      </p:pic>
      <p:sp>
        <p:nvSpPr>
          <p:cNvPr id="15" name="Прямоугольник 14"/>
          <p:cNvSpPr/>
          <p:nvPr/>
        </p:nvSpPr>
        <p:spPr>
          <a:xfrm>
            <a:off x="5083266" y="1925535"/>
            <a:ext cx="1420582" cy="369332"/>
          </a:xfrm>
          <a:prstGeom prst="rect">
            <a:avLst/>
          </a:prstGeom>
        </p:spPr>
        <p:txBody>
          <a:bodyPr wrap="none">
            <a:spAutoFit/>
          </a:bodyPr>
          <a:lstStyle/>
          <a:p>
            <a:r>
              <a:rPr lang="ru-RU" dirty="0">
                <a:solidFill>
                  <a:schemeClr val="tx1">
                    <a:lumMod val="65000"/>
                    <a:lumOff val="35000"/>
                  </a:schemeClr>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тыс. рублей</a:t>
            </a:r>
            <a:endParaRPr lang="ru-RU" dirty="0"/>
          </a:p>
        </p:txBody>
      </p:sp>
      <p:sp>
        <p:nvSpPr>
          <p:cNvPr id="3" name="Прямоугольник 2"/>
          <p:cNvSpPr/>
          <p:nvPr/>
        </p:nvSpPr>
        <p:spPr>
          <a:xfrm>
            <a:off x="0" y="6156176"/>
            <a:ext cx="504056"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9</a:t>
            </a:r>
            <a:endParaRPr lang="ru-RU" dirty="0"/>
          </a:p>
        </p:txBody>
      </p:sp>
    </p:spTree>
    <p:extLst>
      <p:ext uri="{BB962C8B-B14F-4D97-AF65-F5344CB8AC3E}">
        <p14:creationId xmlns:p14="http://schemas.microsoft.com/office/powerpoint/2010/main" val="3720490432"/>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30071</TotalTime>
  <Words>1496</Words>
  <Application>Microsoft Office PowerPoint</Application>
  <PresentationFormat>Экран (4:3)</PresentationFormat>
  <Paragraphs>350</Paragraphs>
  <Slides>28</Slides>
  <Notes>3</Notes>
  <HiddenSlides>0</HiddenSlides>
  <MMClips>0</MMClips>
  <ScaleCrop>false</ScaleCrop>
  <HeadingPairs>
    <vt:vector size="6" baseType="variant">
      <vt:variant>
        <vt:lpstr>Использованные шрифты</vt:lpstr>
      </vt:variant>
      <vt:variant>
        <vt:i4>8</vt:i4>
      </vt:variant>
      <vt:variant>
        <vt:lpstr>Тема</vt:lpstr>
      </vt:variant>
      <vt:variant>
        <vt:i4>2</vt:i4>
      </vt:variant>
      <vt:variant>
        <vt:lpstr>Заголовки слайдов</vt:lpstr>
      </vt:variant>
      <vt:variant>
        <vt:i4>28</vt:i4>
      </vt:variant>
    </vt:vector>
  </HeadingPairs>
  <TitlesOfParts>
    <vt:vector size="38" baseType="lpstr">
      <vt:lpstr>Arial</vt:lpstr>
      <vt:lpstr>Calibri</vt:lpstr>
      <vt:lpstr>Calibri Light</vt:lpstr>
      <vt:lpstr>Century Gothic</vt:lpstr>
      <vt:lpstr>Constantia</vt:lpstr>
      <vt:lpstr>Segoe UI</vt:lpstr>
      <vt:lpstr>Times New Roman</vt:lpstr>
      <vt:lpstr>Wingdings 3</vt:lpstr>
      <vt:lpstr>Специальное оформление</vt:lpstr>
      <vt:lpstr>Легкий дым</vt:lpstr>
      <vt:lpstr>Презентация PowerPoint</vt:lpstr>
      <vt:lpstr>ОСНОВЫ ФОРМИРОВАНИЯ ПРОЕКТА РАЙОННОГО БЮДЖЕТА</vt:lpstr>
      <vt:lpstr>Презентация PowerPoint</vt:lpstr>
      <vt:lpstr>Презентация PowerPoint</vt:lpstr>
      <vt:lpstr>Общий объем безвозмездных поступлений учтен на 2024 год в объеме 783 188,7 тыс. рублей, на 2025 год – 643 910,8 тыс. рублей, на 2026 год – 641 161,2 тыс. рублей, в том числе: </vt:lpstr>
      <vt:lpstr>РАСХОДЫ </vt:lpstr>
      <vt:lpstr>Программные расходы. «Молодежная политика»,  «Физическая культура и спорт», тыс. рублей  </vt:lpstr>
      <vt:lpstr>Раздел «Культура»,  тыс. рублей</vt:lpstr>
      <vt:lpstr>Раздел «Образование»  </vt:lpstr>
      <vt:lpstr>Презентация PowerPoint</vt:lpstr>
      <vt:lpstr>МП «Развитие и совершенствование муниципального управления» в 2020-2022гг.</vt:lpstr>
      <vt:lpstr>МП «Развитие имущественных и земельных отношений»</vt:lpstr>
      <vt:lpstr>          МП «Содержание и развитие            муниципального хозяйства», тыс. руб.</vt:lpstr>
      <vt:lpstr>МП Мероприятия в области охраны окружающей среды</vt:lpstr>
      <vt:lpstr>МП  «Защита населения и территории Курумканского района от ЧС природного и техногенного характера», </vt:lpstr>
      <vt:lpstr>Презентация PowerPoint</vt:lpstr>
      <vt:lpstr>МП Повышение безопасности дорожного движения в МО «Курумканский район»</vt:lpstr>
      <vt:lpstr>Презентация PowerPoint</vt:lpstr>
      <vt:lpstr>МП Благоустройство мест массового отдыха и территорий, прилегающих к местам туристического показа и развитие лечебно-оздоровительных местностей </vt:lpstr>
      <vt:lpstr>МП Сохранение и развитие бурятского языка в Курумканском районе  </vt:lpstr>
      <vt:lpstr>МП Комплексное развитие сельских территорий в Курумканском районе Республики Бурятия на период до 2026 года  </vt:lpstr>
      <vt:lpstr>НЕПРОГРАММНЫЕ РАСХОДЫ</vt:lpstr>
      <vt:lpstr>ПРОГРАММА МУНИЦИПАЛЬНЫХ ГАРАНТИЙ </vt:lpstr>
      <vt:lpstr>ПРОГРАММЫ МУНИЦИПАЛЬНЫХ ВНУТРЕННИХ ЗАИМСТВОВАНИЙ  </vt:lpstr>
      <vt:lpstr>ИСТОЧНИКИ ФИНАНСИРОВАНИЯ ДЕФИЦИТА БЮДЖЕТА </vt:lpstr>
      <vt:lpstr>ОСНОВНЫЕ ПАРАМЕТРЫ ПО МУНИЦИПАЛЬНОМУ ДОЛГУ</vt:lpstr>
      <vt:lpstr>ТЕКСТОВЫЕ СТАТЬИ ПРОЕКТА РЕШЕНИЯ</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МадаевК</dc:creator>
  <cp:lastModifiedBy>SYSADMIN</cp:lastModifiedBy>
  <cp:revision>2028</cp:revision>
  <cp:lastPrinted>2019-12-25T08:18:13Z</cp:lastPrinted>
  <dcterms:created xsi:type="dcterms:W3CDTF">2015-10-21T01:01:50Z</dcterms:created>
  <dcterms:modified xsi:type="dcterms:W3CDTF">2024-03-18T02:14:58Z</dcterms:modified>
</cp:coreProperties>
</file>